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77" r:id="rId10"/>
    <p:sldId id="264" r:id="rId11"/>
    <p:sldId id="265" r:id="rId12"/>
    <p:sldId id="266" r:id="rId13"/>
    <p:sldId id="267" r:id="rId14"/>
    <p:sldId id="268" r:id="rId15"/>
    <p:sldId id="276" r:id="rId16"/>
    <p:sldId id="271" r:id="rId17"/>
    <p:sldId id="272" r:id="rId18"/>
    <p:sldId id="273" r:id="rId19"/>
    <p:sldId id="274" r:id="rId20"/>
    <p:sldId id="278" r:id="rId21"/>
    <p:sldId id="25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D0"/>
    <a:srgbClr val="011C32"/>
    <a:srgbClr val="7C8EA0"/>
    <a:srgbClr val="02143C"/>
    <a:srgbClr val="E8EEFF"/>
    <a:srgbClr val="02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6"/>
    <p:restoredTop sz="86563"/>
  </p:normalViewPr>
  <p:slideViewPr>
    <p:cSldViewPr snapToGrid="0" showGuides="1">
      <p:cViewPr varScale="1">
        <p:scale>
          <a:sx n="90" d="100"/>
          <a:sy n="90" d="100"/>
        </p:scale>
        <p:origin x="1608" y="200"/>
      </p:cViewPr>
      <p:guideLst>
        <p:guide pos="3816"/>
        <p:guide orient="horz" pos="2160"/>
        <p:guide orient="horz"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44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6B21C-11CE-020C-C7C7-A56E697676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8EA4E-8C71-6B84-5246-141C21D067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3CCE7-68AE-E346-916A-F1D60BC6101A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A30FC-35B1-2FBF-D872-EF6D0CB900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7598D-0469-A75F-4735-9194D06955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6C03-4C17-8648-B8BB-9EDFC8C1C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7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u="none" strike="noStrike" dirty="0">
                <a:solidFill>
                  <a:schemeClr val="bg1"/>
                </a:solidFill>
                <a:effectLst/>
                <a:latin typeface="+mn-lt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50" b="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5E77DC-2C9B-3252-42A1-1220C6B3BB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881633" y="5639457"/>
            <a:ext cx="1057197" cy="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bg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u="none" strike="noStrike" dirty="0">
                <a:solidFill>
                  <a:schemeClr val="bg1"/>
                </a:solidFill>
                <a:effectLst/>
                <a:latin typeface="+mn-lt"/>
              </a:rPr>
              <a:t>Sandia National Laboratories is a multimission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650" b="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E8022-DF14-62B8-B246-81EB16FC65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614B7-2113-5057-CCB6-E38C5A07082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881633" y="5639457"/>
            <a:ext cx="1057197" cy="3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25A95-582E-4BBB-DEB4-056147D5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1983E-5F7D-4A6F-7455-559917154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AE2A5084-C44C-EA39-3933-08EF7A31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BDE7BE-0766-0034-7D0C-E8361882A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B33AD1C-7933-2EF8-CAB0-A2F20CFC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76D97C8-0436-F62D-BFA5-717EFFE33A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AE0F15A-FB55-0A2A-8637-346EC2BA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95CF84F-EC16-562C-2BAD-72F51D22D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4A350AF-779F-D130-3E44-E37B55D9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B54AD98-93FF-50F1-2674-9C5F6C07E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CONTROL MARKING//CATEGORY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28194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tx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EDIT CONTROL MARKING//CATEGORY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tx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9EEF-EC32-2EE8-E7F0-DC0B2DD90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Overview of the </a:t>
            </a:r>
            <a:r>
              <a:rPr lang="en-US" dirty="0" err="1"/>
              <a:t>Trilinos</a:t>
            </a:r>
            <a:r>
              <a:rPr lang="en-US" dirty="0"/>
              <a:t> Core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0B4FC7-F9B0-CEF9-2B08-C3FEEBCE4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Roger Pawlowski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D1E17F-11CE-0F91-429D-147BB91D60F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2895" y="4578892"/>
            <a:ext cx="4452257" cy="4749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HPSF Conference 2025</a:t>
            </a:r>
          </a:p>
          <a:p>
            <a:r>
              <a:rPr lang="en-US" dirty="0"/>
              <a:t>May 5-8, 2025, Chicago, IL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B39AD-F12A-F313-59AB-87E3143B3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E6F4A6-6C76-F013-D9CD-EEE3237B4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987" y="2267711"/>
            <a:ext cx="2934218" cy="292963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8EABE0-93D6-FDC9-79AB-A065C7CC5A31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sz="1200" dirty="0"/>
              <a:t>SAND2025-05583C</a:t>
            </a:r>
          </a:p>
        </p:txBody>
      </p:sp>
    </p:spTree>
    <p:extLst>
      <p:ext uri="{BB962C8B-B14F-4D97-AF65-F5344CB8AC3E}">
        <p14:creationId xmlns:p14="http://schemas.microsoft.com/office/powerpoint/2010/main" val="321902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A52-3922-36AA-80EF-892FF6D7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Teuchos</a:t>
            </a:r>
            <a:r>
              <a:rPr lang="en-US" dirty="0"/>
              <a:t>: Common Package Utilities (pronounced “</a:t>
            </a:r>
            <a:r>
              <a:rPr lang="en-US" dirty="0" err="1"/>
              <a:t>Tefos</a:t>
            </a:r>
            <a:r>
              <a:rPr lang="en-US" dirty="0"/>
              <a:t>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9D3E-DAC4-5B85-2039-AD8AF955A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2" y="1189115"/>
            <a:ext cx="3268698" cy="504981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Provides a common look and feel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Capabilities: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Reference counted smart pointer (</a:t>
            </a:r>
            <a:r>
              <a:rPr lang="en-US" b="1" dirty="0">
                <a:solidFill>
                  <a:srgbClr val="0070C0"/>
                </a:solidFill>
              </a:rPr>
              <a:t>RCP</a:t>
            </a:r>
            <a:r>
              <a:rPr lang="en-US" dirty="0"/>
              <a:t>)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</a:rPr>
              <a:t>ParameterList</a:t>
            </a:r>
            <a:r>
              <a:rPr lang="en-US" dirty="0"/>
              <a:t>: runtime database (with </a:t>
            </a:r>
            <a:r>
              <a:rPr lang="en-US" dirty="0" err="1"/>
              <a:t>yaml</a:t>
            </a:r>
            <a:r>
              <a:rPr lang="en-US" dirty="0"/>
              <a:t> and xml I/O)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C++ Abstraction for an </a:t>
            </a:r>
            <a:r>
              <a:rPr lang="en-US" b="1" dirty="0">
                <a:solidFill>
                  <a:srgbClr val="0070C0"/>
                </a:solidFill>
              </a:rPr>
              <a:t>MPI Communicator 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Timers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CPU BLAS/LAPACK wrappers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Scalar traits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Unit test harness</a:t>
            </a:r>
          </a:p>
          <a:p>
            <a:pPr marL="726948" lvl="1" indent="-342900">
              <a:buFont typeface="Arial" panose="020B0604020202020204" pitchFamily="34" charset="0"/>
              <a:buChar char="•"/>
            </a:pPr>
            <a:r>
              <a:rPr lang="en-US" dirty="0"/>
              <a:t>I/O Interface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42330-B62B-772A-EFE3-DBFD76067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760241-616B-4EDC-CEA4-5BFAA910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039" y="718574"/>
            <a:ext cx="3125419" cy="234406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191399-ECFD-84DF-05C7-22C0EB31BEF9}"/>
              </a:ext>
            </a:extLst>
          </p:cNvPr>
          <p:cNvSpPr txBox="1">
            <a:spLocks/>
          </p:cNvSpPr>
          <p:nvPr/>
        </p:nvSpPr>
        <p:spPr>
          <a:xfrm>
            <a:off x="3780013" y="2866812"/>
            <a:ext cx="8282372" cy="3797413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vert="horz" lIns="0" tIns="34290" rIns="0" bIns="34290" rtlCol="0">
            <a:noAutofit/>
          </a:bodyPr>
          <a:lstStyle>
            <a:lvl1pPr marL="115888" indent="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Panzer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MixedPoisson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Test: 4.39393 [1]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Mixed Poisson: 4.39382 - 99.9976% [1]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panzer::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CubeHexMeshFactory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buildUncomittedMesh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0.000528984 - 0.0120393% [1]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panzer::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CubeHexMeshFactory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completeMeshConstruction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 0.765863 - 17.4305% [1]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panzer::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DOFManagerFactory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buildUnqueGlobalIndexer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0.0451156 - 1.0268% [1]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Ifpack2::Relaxation::initialize: 4.403e-06 - 0.000100209% [1]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Ifpack2::Relaxation::compute: 0.00249703 - 0.0568305% [1]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Operation Op*x: 0.00338377 - 0.0770121% [1]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PseudoBlockGmresSolMgr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total solve time: 0.432027 - 9.83259% [1]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ICGS[2]: Orthogonalization: 0.0212883 - 4.92755% [31]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|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ICGS[2]: Ortho (Norm): 0.000489003 - 2.29705% [31]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|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ICGS[2]: Ortho (Inner Product): 0.00904903 - 42.507% [60]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|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ICGS[2]: Ortho (Update): 0.00662776 - 31.1333% [60]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|   Remainder: 0.00512255 - 24.0627%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Operation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*x: 0.0420421 - 9.73136% [31]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|   Ifpack2::Relaxation::apply: 0.0418983 - 99.658% [31]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|   Remainder: 0.000143774 - 0.341977%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Operation Op*x: 0.104452 - 24.1772% [31]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|   |   Remainder: 0.264244 - 61.1639%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spcBef>
                <a:spcPts val="0"/>
              </a:spcBef>
              <a:spcAft>
                <a:spcPts val="75"/>
              </a:spcAft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E4FF5D-BC59-FE1B-2B0C-740C82842819}"/>
              </a:ext>
            </a:extLst>
          </p:cNvPr>
          <p:cNvSpPr txBox="1">
            <a:spLocks/>
          </p:cNvSpPr>
          <p:nvPr/>
        </p:nvSpPr>
        <p:spPr>
          <a:xfrm>
            <a:off x="3780013" y="946808"/>
            <a:ext cx="3772693" cy="1726229"/>
          </a:xfrm>
          <a:prstGeom prst="rect">
            <a:avLst/>
          </a:prstGeom>
          <a:ln w="22225">
            <a:solidFill>
              <a:schemeClr val="accent1"/>
            </a:solidFill>
          </a:ln>
        </p:spPr>
        <p:txBody>
          <a:bodyPr vert="horz" lIns="0" tIns="34290" rIns="0" bIns="34290" rtlCol="0">
            <a:noAutofit/>
          </a:bodyPr>
          <a:lstStyle>
            <a:lvl1pPr marL="115888" indent="0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NOX:</a:t>
            </a: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Direction:</a:t>
            </a: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Method: Newton</a:t>
            </a: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Newton:</a:t>
            </a: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Forcing Term Method: Constant</a:t>
            </a: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Rescue Bad Newton Solve: true</a:t>
            </a: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Stratimikos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Linear Solver:</a:t>
            </a: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NOX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Stratimikos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Options: { }</a:t>
            </a: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Stratimikos</a:t>
            </a: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  Linear Solver Type: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Belos</a:t>
            </a:r>
            <a:endParaRPr lang="en-US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 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6EBD86-60F5-4EC9-C846-7D57D658AA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6E63-C1B6-0F86-4C41-F0F12C75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84060C-FED6-CAA8-87AB-BA10C735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35" y="535129"/>
            <a:ext cx="5859704" cy="33216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AFACF-308E-4A6F-3E9A-9D8AF83975E7}"/>
              </a:ext>
            </a:extLst>
          </p:cNvPr>
          <p:cNvSpPr/>
          <p:nvPr/>
        </p:nvSpPr>
        <p:spPr>
          <a:xfrm>
            <a:off x="5400560" y="3644009"/>
            <a:ext cx="6437058" cy="886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0BA81-01A3-F409-96F9-14D6FCA30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7" y="238026"/>
            <a:ext cx="7096986" cy="676374"/>
          </a:xfrm>
        </p:spPr>
        <p:txBody>
          <a:bodyPr/>
          <a:lstStyle/>
          <a:p>
            <a:r>
              <a:rPr lang="en-US" dirty="0"/>
              <a:t>Empire models plasma effects in hostile nuclear environments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003F0C-533B-A16B-C83E-1B88D66F0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5073114" cy="220330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Empire is a plasma physics code used in weapon modernization work for hostile nuclear environments</a:t>
            </a:r>
          </a:p>
          <a:p>
            <a:r>
              <a:rPr lang="en-US" dirty="0"/>
              <a:t>Simulation is necessary - test facilities can only access parts of parameter space</a:t>
            </a:r>
          </a:p>
          <a:p>
            <a:r>
              <a:rPr lang="en-US" dirty="0"/>
              <a:t>Used extensively in conjunction with experimental facilities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E12D6-30CA-5AEF-AD11-175A4AC5D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76DCD1-D6E3-659F-60F8-56D1BF06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704" y="121017"/>
            <a:ext cx="2849542" cy="545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B56B86-21A1-0B93-C961-B71DFB0AD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069" y="3675994"/>
            <a:ext cx="3371988" cy="22569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32C01F-0462-F108-DAE5-21ED6B28CE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928"/>
          <a:stretch/>
        </p:blipFill>
        <p:spPr>
          <a:xfrm>
            <a:off x="8344945" y="3675994"/>
            <a:ext cx="3366376" cy="2256984"/>
          </a:xfrm>
          <a:prstGeom prst="rect">
            <a:avLst/>
          </a:prstGeom>
        </p:spPr>
      </p:pic>
      <p:pic>
        <p:nvPicPr>
          <p:cNvPr id="18" name="Picture 17" descr="IMG_0235">
            <a:extLst>
              <a:ext uri="{FF2B5EF4-FFF2-40B4-BE49-F238E27FC236}">
                <a16:creationId xmlns:a16="http://schemas.microsoft.com/office/drawing/2014/main" id="{B8E89B51-5224-B69C-F847-02AEB4DF95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53"/>
          <a:stretch/>
        </p:blipFill>
        <p:spPr bwMode="auto">
          <a:xfrm>
            <a:off x="599823" y="3678650"/>
            <a:ext cx="3624971" cy="223865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FE40E6-6005-C80B-EFDB-CE287C2C3CA9}"/>
              </a:ext>
            </a:extLst>
          </p:cNvPr>
          <p:cNvSpPr txBox="1"/>
          <p:nvPr/>
        </p:nvSpPr>
        <p:spPr>
          <a:xfrm>
            <a:off x="4593039" y="5985373"/>
            <a:ext cx="340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Saturn</a:t>
            </a:r>
            <a:r>
              <a:rPr lang="en-US" sz="1800" dirty="0"/>
              <a:t>: World’s brightest x-ray generator, tests electronics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DC0BD-381A-F5FD-7492-56BA2879E380}"/>
              </a:ext>
            </a:extLst>
          </p:cNvPr>
          <p:cNvSpPr txBox="1"/>
          <p:nvPr/>
        </p:nvSpPr>
        <p:spPr>
          <a:xfrm>
            <a:off x="8342287" y="5974229"/>
            <a:ext cx="3366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HERMES-III</a:t>
            </a:r>
            <a:r>
              <a:rPr lang="en-US" sz="1400" dirty="0"/>
              <a:t>: World’s most powerful gamma simulator, for testing electronics and military systems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34E7C-AC02-372E-6BB7-4573524B49D6}"/>
              </a:ext>
            </a:extLst>
          </p:cNvPr>
          <p:cNvSpPr txBox="1"/>
          <p:nvPr/>
        </p:nvSpPr>
        <p:spPr>
          <a:xfrm>
            <a:off x="599823" y="5967199"/>
            <a:ext cx="362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Z</a:t>
            </a:r>
            <a:r>
              <a:rPr lang="en-US" sz="1800" dirty="0"/>
              <a:t>: World’s most powerful pulsed-power facility and x-ray generator</a:t>
            </a:r>
          </a:p>
        </p:txBody>
      </p:sp>
    </p:spTree>
    <p:extLst>
      <p:ext uri="{BB962C8B-B14F-4D97-AF65-F5344CB8AC3E}">
        <p14:creationId xmlns:p14="http://schemas.microsoft.com/office/powerpoint/2010/main" val="49541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9B5CF-FA97-284A-CC8B-C5107FE5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98EF0-A2F8-5721-DE45-940DA9BB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Empire’s Numerical Approach: FEM-PIC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34579E-E798-7DC4-D9AB-E6959377DA76}"/>
                  </a:ext>
                </a:extLst>
              </p:cNvPr>
              <p:cNvSpPr txBox="1"/>
              <p:nvPr/>
            </p:nvSpPr>
            <p:spPr>
              <a:xfrm>
                <a:off x="759852" y="1282046"/>
                <a:ext cx="1971374" cy="62696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𝒗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    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34579E-E798-7DC4-D9AB-E6959377D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52" y="1282046"/>
                <a:ext cx="1971374" cy="62696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38ECA-20E1-02C2-3C69-53A603EC969B}"/>
                  </a:ext>
                </a:extLst>
              </p:cNvPr>
              <p:cNvSpPr txBox="1"/>
              <p:nvPr/>
            </p:nvSpPr>
            <p:spPr>
              <a:xfrm>
                <a:off x="381796" y="3189846"/>
                <a:ext cx="4813497" cy="752257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𝑑𝑓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𝒗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≡</m:t>
                      </m:r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𝒗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den>
                      </m:f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>
                        <m:f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num>
                        <m:den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US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𝒗</m:t>
                          </m:r>
                        </m:den>
                      </m:f>
                      <m:r>
                        <a:rPr kumimoji="0" lang="en-US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C3C3C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C3C3C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C3C3C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C3C3C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a:rPr kumimoji="0" lang="en-US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C3C3C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0" lang="en-US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𝑐𝑜𝑙𝑙</m:t>
                          </m:r>
                        </m:sub>
                      </m:sSub>
                    </m:oMath>
                  </m:oMathPara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D38ECA-20E1-02C2-3C69-53A603EC9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96" y="3189846"/>
                <a:ext cx="4813497" cy="7522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5A9987-671E-AA02-0F43-CECA35396FF6}"/>
                  </a:ext>
                </a:extLst>
              </p:cNvPr>
              <p:cNvSpPr txBox="1"/>
              <p:nvPr/>
            </p:nvSpPr>
            <p:spPr>
              <a:xfrm>
                <a:off x="612532" y="2056969"/>
                <a:ext cx="6047040" cy="704232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≡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C3C3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𝑬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𝒑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)+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×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𝑩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𝒑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C3C3C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C3C3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C3C3C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5A9987-671E-AA02-0F43-CECA35396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32" y="2056969"/>
                <a:ext cx="6047040" cy="704232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E02D60-FBF2-47BE-E1E7-1F7AFDC16C8C}"/>
              </a:ext>
            </a:extLst>
          </p:cNvPr>
          <p:cNvSpPr txBox="1">
            <a:spLocks/>
          </p:cNvSpPr>
          <p:nvPr/>
        </p:nvSpPr>
        <p:spPr>
          <a:xfrm>
            <a:off x="326856" y="898220"/>
            <a:ext cx="7717074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D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Empire’s Particle-in-Cell (PIC) scheme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solves the equations of motion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B3EFA7-D05F-59B9-49C0-28AF825C68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9703" y="2813942"/>
                <a:ext cx="7532016" cy="369332"/>
              </a:xfrm>
              <a:prstGeom prst="rect">
                <a:avLst/>
              </a:prstGeom>
            </p:spPr>
            <p:txBody>
              <a:bodyPr vert="horz" lIns="0" tIns="45720" rIns="0" bIns="4572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Font typeface="Arial" panose="020B0604020202020204" pitchFamily="34" charset="0"/>
                  <a:buNone/>
                  <a:defRPr sz="20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ADD0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25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encoded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>
                        <a:lumMod val="25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by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25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the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25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plasma kinetic equation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25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for each particle (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>
                            <a:lumMod val="2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sz="2000" b="0" u="none" strike="noStrike" kern="1200" cap="none" spc="0" normalizeH="0" noProof="0" dirty="0">
                    <a:ln>
                      <a:noFill/>
                    </a:ln>
                    <a:solidFill>
                      <a:srgbClr val="FFFFFF">
                        <a:lumMod val="25000"/>
                      </a:srgbClr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B3EFA7-D05F-59B9-49C0-28AF825C6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03" y="2813942"/>
                <a:ext cx="7532016" cy="369332"/>
              </a:xfrm>
              <a:prstGeom prst="rect">
                <a:avLst/>
              </a:prstGeom>
              <a:blipFill>
                <a:blip r:embed="rId5"/>
                <a:stretch>
                  <a:fillRect l="-2020" t="-1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93F859F-B196-A8B3-C9B3-FBD89D296C54}"/>
              </a:ext>
            </a:extLst>
          </p:cNvPr>
          <p:cNvSpPr txBox="1"/>
          <p:nvPr/>
        </p:nvSpPr>
        <p:spPr>
          <a:xfrm>
            <a:off x="7986750" y="4037679"/>
            <a:ext cx="3702320" cy="3986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Flow diagram showing a pure PIC timestep</a:t>
            </a:r>
            <a:endParaRPr kumimoji="0" lang="en-US" sz="1400" b="0" i="0" u="none" strike="noStrike" kern="1200" cap="none" spc="0" normalizeH="0" baseline="3000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D9675-6C8B-8628-322E-087E643EDDD1}"/>
              </a:ext>
            </a:extLst>
          </p:cNvPr>
          <p:cNvGrpSpPr/>
          <p:nvPr/>
        </p:nvGrpSpPr>
        <p:grpSpPr>
          <a:xfrm>
            <a:off x="8046137" y="1446874"/>
            <a:ext cx="3583545" cy="2404699"/>
            <a:chOff x="7236343" y="1092048"/>
            <a:chExt cx="3583545" cy="2404699"/>
          </a:xfrm>
        </p:grpSpPr>
        <p:sp>
          <p:nvSpPr>
            <p:cNvPr id="12" name="Rounded Rectangle 16">
              <a:extLst>
                <a:ext uri="{FF2B5EF4-FFF2-40B4-BE49-F238E27FC236}">
                  <a16:creationId xmlns:a16="http://schemas.microsoft.com/office/drawing/2014/main" id="{82291C12-F0F5-567A-39F2-EE45F4EA21C0}"/>
                </a:ext>
              </a:extLst>
            </p:cNvPr>
            <p:cNvSpPr/>
            <p:nvPr/>
          </p:nvSpPr>
          <p:spPr>
            <a:xfrm>
              <a:off x="8478646" y="1092048"/>
              <a:ext cx="1188720" cy="60350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Field Solve</a:t>
              </a:r>
            </a:p>
          </p:txBody>
        </p:sp>
        <p:sp>
          <p:nvSpPr>
            <p:cNvPr id="13" name="Rounded Rectangle 17">
              <a:extLst>
                <a:ext uri="{FF2B5EF4-FFF2-40B4-BE49-F238E27FC236}">
                  <a16:creationId xmlns:a16="http://schemas.microsoft.com/office/drawing/2014/main" id="{9AC2F7CB-047E-65A0-E86A-F7E7222E74F1}"/>
                </a:ext>
              </a:extLst>
            </p:cNvPr>
            <p:cNvSpPr/>
            <p:nvPr/>
          </p:nvSpPr>
          <p:spPr>
            <a:xfrm>
              <a:off x="7236343" y="1942028"/>
              <a:ext cx="1188720" cy="60350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Weight Particles</a:t>
              </a:r>
            </a:p>
          </p:txBody>
        </p:sp>
        <p:sp>
          <p:nvSpPr>
            <p:cNvPr id="14" name="Rounded Rectangle 18">
              <a:extLst>
                <a:ext uri="{FF2B5EF4-FFF2-40B4-BE49-F238E27FC236}">
                  <a16:creationId xmlns:a16="http://schemas.microsoft.com/office/drawing/2014/main" id="{A8128787-54D3-1236-7A62-AB27E8D2D561}"/>
                </a:ext>
              </a:extLst>
            </p:cNvPr>
            <p:cNvSpPr/>
            <p:nvPr/>
          </p:nvSpPr>
          <p:spPr>
            <a:xfrm>
              <a:off x="9631168" y="2040853"/>
              <a:ext cx="1188720" cy="60350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Update Forces</a:t>
              </a:r>
            </a:p>
          </p:txBody>
        </p:sp>
        <p:sp>
          <p:nvSpPr>
            <p:cNvPr id="15" name="Rounded Rectangle 19">
              <a:extLst>
                <a:ext uri="{FF2B5EF4-FFF2-40B4-BE49-F238E27FC236}">
                  <a16:creationId xmlns:a16="http://schemas.microsoft.com/office/drawing/2014/main" id="{B0AD78DB-EE1B-7198-7220-DE9BD983FDD0}"/>
                </a:ext>
              </a:extLst>
            </p:cNvPr>
            <p:cNvSpPr/>
            <p:nvPr/>
          </p:nvSpPr>
          <p:spPr>
            <a:xfrm>
              <a:off x="8379803" y="2893243"/>
              <a:ext cx="1188720" cy="60350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Move Particles</a:t>
              </a:r>
            </a:p>
          </p:txBody>
        </p:sp>
        <p:sp>
          <p:nvSpPr>
            <p:cNvPr id="16" name="Bent Arrow 20">
              <a:extLst>
                <a:ext uri="{FF2B5EF4-FFF2-40B4-BE49-F238E27FC236}">
                  <a16:creationId xmlns:a16="http://schemas.microsoft.com/office/drawing/2014/main" id="{21AC7207-C1CD-CA62-F87A-8AEDFAF5ED9F}"/>
                </a:ext>
              </a:extLst>
            </p:cNvPr>
            <p:cNvSpPr/>
            <p:nvPr/>
          </p:nvSpPr>
          <p:spPr>
            <a:xfrm>
              <a:off x="7747126" y="1206784"/>
              <a:ext cx="731520" cy="731520"/>
            </a:xfrm>
            <a:prstGeom prst="bentArrow">
              <a:avLst>
                <a:gd name="adj1" fmla="val 22490"/>
                <a:gd name="adj2" fmla="val 25000"/>
                <a:gd name="adj3" fmla="val 22490"/>
                <a:gd name="adj4" fmla="val 49774"/>
              </a:avLst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BDF548-2EBE-09BC-CA41-AA726FCB04D7}"/>
                </a:ext>
              </a:extLst>
            </p:cNvPr>
            <p:cNvSpPr txBox="1"/>
            <p:nvPr/>
          </p:nvSpPr>
          <p:spPr>
            <a:xfrm>
              <a:off x="8433893" y="2008763"/>
              <a:ext cx="1180428" cy="58477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 PIC Algorithm</a:t>
              </a:r>
            </a:p>
          </p:txBody>
        </p:sp>
        <p:sp>
          <p:nvSpPr>
            <p:cNvPr id="18" name="Bent Arrow 22">
              <a:extLst>
                <a:ext uri="{FF2B5EF4-FFF2-40B4-BE49-F238E27FC236}">
                  <a16:creationId xmlns:a16="http://schemas.microsoft.com/office/drawing/2014/main" id="{BEB9986A-5203-587C-6D46-C8B6FBFD98F9}"/>
                </a:ext>
              </a:extLst>
            </p:cNvPr>
            <p:cNvSpPr/>
            <p:nvPr/>
          </p:nvSpPr>
          <p:spPr>
            <a:xfrm rot="5400000">
              <a:off x="9676195" y="1306254"/>
              <a:ext cx="731520" cy="731520"/>
            </a:xfrm>
            <a:prstGeom prst="bentArrow">
              <a:avLst>
                <a:gd name="adj1" fmla="val 22490"/>
                <a:gd name="adj2" fmla="val 25000"/>
                <a:gd name="adj3" fmla="val 22490"/>
                <a:gd name="adj4" fmla="val 49774"/>
              </a:avLst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Bent Arrow 23">
              <a:extLst>
                <a:ext uri="{FF2B5EF4-FFF2-40B4-BE49-F238E27FC236}">
                  <a16:creationId xmlns:a16="http://schemas.microsoft.com/office/drawing/2014/main" id="{DDB9F705-2FEB-DB38-7403-B10D414DFE01}"/>
                </a:ext>
              </a:extLst>
            </p:cNvPr>
            <p:cNvSpPr/>
            <p:nvPr/>
          </p:nvSpPr>
          <p:spPr>
            <a:xfrm rot="10800000">
              <a:off x="9572195" y="2651701"/>
              <a:ext cx="731520" cy="731520"/>
            </a:xfrm>
            <a:prstGeom prst="bentArrow">
              <a:avLst>
                <a:gd name="adj1" fmla="val 22490"/>
                <a:gd name="adj2" fmla="val 25000"/>
                <a:gd name="adj3" fmla="val 22490"/>
                <a:gd name="adj4" fmla="val 49774"/>
              </a:avLst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Bent Arrow 24">
              <a:extLst>
                <a:ext uri="{FF2B5EF4-FFF2-40B4-BE49-F238E27FC236}">
                  <a16:creationId xmlns:a16="http://schemas.microsoft.com/office/drawing/2014/main" id="{4FD12DB1-B67A-6128-3D24-F66B9B706E13}"/>
                </a:ext>
              </a:extLst>
            </p:cNvPr>
            <p:cNvSpPr/>
            <p:nvPr/>
          </p:nvSpPr>
          <p:spPr>
            <a:xfrm rot="16200000">
              <a:off x="7642588" y="2545151"/>
              <a:ext cx="731520" cy="731520"/>
            </a:xfrm>
            <a:prstGeom prst="bentArrow">
              <a:avLst>
                <a:gd name="adj1" fmla="val 22490"/>
                <a:gd name="adj2" fmla="val 25000"/>
                <a:gd name="adj3" fmla="val 22490"/>
                <a:gd name="adj4" fmla="val 49774"/>
              </a:avLst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68A157F-2C46-4B25-D75E-E5EFD2ED674D}"/>
              </a:ext>
            </a:extLst>
          </p:cNvPr>
          <p:cNvSpPr txBox="1">
            <a:spLocks/>
          </p:cNvSpPr>
          <p:nvPr/>
        </p:nvSpPr>
        <p:spPr>
          <a:xfrm>
            <a:off x="269702" y="3956888"/>
            <a:ext cx="7972273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D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fields evolved according to 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Maxwell curl equations:</a:t>
            </a:r>
            <a:endParaRPr kumimoji="0" lang="en-US" sz="2000" b="0" i="1" u="none" strike="noStrike" kern="1200" cap="none" spc="0" normalizeH="0" baseline="30000" noProof="0" dirty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43D909-9886-6CDD-0CF5-B64EC9A1FFE6}"/>
                  </a:ext>
                </a:extLst>
              </p:cNvPr>
              <p:cNvSpPr txBox="1"/>
              <p:nvPr/>
            </p:nvSpPr>
            <p:spPr>
              <a:xfrm>
                <a:off x="562318" y="4273551"/>
                <a:ext cx="2845837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43D909-9886-6CDD-0CF5-B64EC9A1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8" y="4273551"/>
                <a:ext cx="2845837" cy="619016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B8448E-56EE-8D45-AA70-F4D892EAA183}"/>
                  </a:ext>
                </a:extLst>
              </p:cNvPr>
              <p:cNvSpPr txBox="1"/>
              <p:nvPr/>
            </p:nvSpPr>
            <p:spPr>
              <a:xfrm>
                <a:off x="898519" y="4976956"/>
                <a:ext cx="2845837" cy="662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B8448E-56EE-8D45-AA70-F4D892EAA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19" y="4976956"/>
                <a:ext cx="2845837" cy="662425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23E3D00-B2DE-54DD-F5B7-198B7F6C3519}"/>
              </a:ext>
            </a:extLst>
          </p:cNvPr>
          <p:cNvSpPr txBox="1">
            <a:spLocks/>
          </p:cNvSpPr>
          <p:nvPr/>
        </p:nvSpPr>
        <p:spPr>
          <a:xfrm>
            <a:off x="3186315" y="4647987"/>
            <a:ext cx="3028878" cy="60837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D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solved in strong form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DD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solved in weak form</a:t>
            </a:r>
            <a:endParaRPr kumimoji="0" lang="en-US" sz="1400" b="0" i="1" u="none" strike="noStrike" kern="1200" cap="none" spc="0" normalizeH="0" baseline="300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279253-5163-6160-7CF8-FA03521F5FF2}"/>
              </a:ext>
            </a:extLst>
          </p:cNvPr>
          <p:cNvCxnSpPr>
            <a:cxnSpLocks/>
          </p:cNvCxnSpPr>
          <p:nvPr/>
        </p:nvCxnSpPr>
        <p:spPr>
          <a:xfrm>
            <a:off x="3489657" y="4936673"/>
            <a:ext cx="2422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35EA57E-2D74-FBE7-A38A-E868118723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802" y="4616986"/>
            <a:ext cx="5666168" cy="639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006B57-402D-2C23-AD0E-ABBAC5EB5E79}"/>
                  </a:ext>
                </a:extLst>
              </p:cNvPr>
              <p:cNvSpPr txBox="1"/>
              <p:nvPr/>
            </p:nvSpPr>
            <p:spPr>
              <a:xfrm flipH="1">
                <a:off x="6192355" y="5321250"/>
                <a:ext cx="56846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where 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𝕂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 discrete curl operator, 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 mass matrix,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𝕀</m:t>
                    </m:r>
                  </m:oMath>
                </a14:m>
                <a:r>
                  <a:rPr lang="en-US" sz="1200" dirty="0"/>
                  <a:t> = identity matrix,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1200" b="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1200" b="0" dirty="0"/>
                  <a:t> label operators acting on face and edge spaces,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b="0" dirty="0"/>
                  <a:t> is the characteristic mesh dimension which labels quantities as spatially discretized versio</a:t>
                </a:r>
                <a:r>
                  <a:rPr lang="en-US" sz="1200" dirty="0"/>
                  <a:t>ns </a:t>
                </a:r>
                <a:r>
                  <a:rPr lang="en-US" sz="1200" b="0" dirty="0"/>
                  <a:t>of their continuum counterparts,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0" dirty="0"/>
                  <a:t> timestep width,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/>
                  <a:t> residuals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006B57-402D-2C23-AD0E-ABBAC5EB5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92355" y="5321250"/>
                <a:ext cx="5684615" cy="830997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BF5F281-5CE5-F57C-26F2-A663C68877B5}"/>
              </a:ext>
            </a:extLst>
          </p:cNvPr>
          <p:cNvSpPr txBox="1"/>
          <p:nvPr/>
        </p:nvSpPr>
        <p:spPr>
          <a:xfrm flipH="1">
            <a:off x="151864" y="5528260"/>
            <a:ext cx="591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Using compatible discretization decisions</a:t>
            </a:r>
            <a:r>
              <a:rPr lang="en-US" sz="1600" baseline="30000" dirty="0"/>
              <a:t>2,3</a:t>
            </a:r>
            <a:r>
              <a:rPr lang="en-US" sz="1600" dirty="0"/>
              <a:t> ensures the Maxwell divergence constraints are satisfied for all time</a:t>
            </a:r>
            <a:endParaRPr lang="en-US" sz="1600" b="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B23C38-AB8F-644F-ED2B-F28D119F776C}"/>
              </a:ext>
            </a:extLst>
          </p:cNvPr>
          <p:cNvCxnSpPr/>
          <p:nvPr/>
        </p:nvCxnSpPr>
        <p:spPr>
          <a:xfrm>
            <a:off x="69693" y="6157103"/>
            <a:ext cx="12235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DEA335-85A3-A88B-AF5B-23901FE4112D}"/>
                  </a:ext>
                </a:extLst>
              </p:cNvPr>
              <p:cNvSpPr txBox="1"/>
              <p:nvPr/>
            </p:nvSpPr>
            <p:spPr>
              <a:xfrm>
                <a:off x="-27519" y="6228186"/>
                <a:ext cx="12341274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aseline="30000" dirty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en-US" sz="1050" dirty="0"/>
                  <a:t>Bettencourt, et. al., </a:t>
                </a:r>
                <a:r>
                  <a:rPr lang="en-US" sz="1050" i="1" dirty="0"/>
                  <a:t>EMPIRE-PIC: A Performance Portable Unstructured Particle-in-Cell Code</a:t>
                </a:r>
                <a:r>
                  <a:rPr lang="en-US" sz="1050" dirty="0"/>
                  <a:t>, 2021</a:t>
                </a:r>
              </a:p>
              <a:p>
                <a:r>
                  <a:rPr lang="en-US" sz="1050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sz="1050" dirty="0">
                    <a:solidFill>
                      <a:schemeClr val="tx1"/>
                    </a:solidFill>
                  </a:rPr>
                  <a:t>Nédélec J-C. </a:t>
                </a:r>
                <a:r>
                  <a:rPr lang="en-US" sz="1050" i="1" dirty="0">
                    <a:solidFill>
                      <a:schemeClr val="tx1"/>
                    </a:solidFill>
                  </a:rPr>
                  <a:t>Mixed finite elements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. </a:t>
                </a:r>
                <a:r>
                  <a:rPr lang="en-US" sz="1050" dirty="0" err="1">
                    <a:solidFill>
                      <a:schemeClr val="tx1"/>
                    </a:solidFill>
                  </a:rPr>
                  <a:t>Numerische</a:t>
                </a:r>
                <a:r>
                  <a:rPr 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sz="1050" dirty="0" err="1">
                    <a:solidFill>
                      <a:schemeClr val="tx1"/>
                    </a:solidFill>
                  </a:rPr>
                  <a:t>Mathematik</a:t>
                </a:r>
                <a:r>
                  <a:rPr lang="en-US" sz="1050" dirty="0">
                    <a:solidFill>
                      <a:schemeClr val="tx1"/>
                    </a:solidFill>
                  </a:rPr>
                  <a:t>, 35(3):315–341, 1980.</a:t>
                </a:r>
              </a:p>
              <a:p>
                <a:r>
                  <a:rPr lang="en-US" sz="1050" baseline="30000" dirty="0">
                    <a:solidFill>
                      <a:schemeClr val="tx1"/>
                    </a:solidFill>
                  </a:rPr>
                  <a:t>3</a:t>
                </a:r>
                <a:r>
                  <a:rPr lang="en-US" sz="1050" dirty="0">
                    <a:solidFill>
                      <a:schemeClr val="tx1"/>
                    </a:solidFill>
                  </a:rPr>
                  <a:t>Raviart P-A. and Thomas, J. T. </a:t>
                </a:r>
                <a:r>
                  <a:rPr lang="en-US" sz="1050" i="1" dirty="0">
                    <a:solidFill>
                      <a:schemeClr val="tx1"/>
                    </a:solidFill>
                  </a:rPr>
                  <a:t>A mixed finite element method for 2nd order elliptic problems</a:t>
                </a:r>
                <a:r>
                  <a:rPr lang="en-US" sz="1050" dirty="0">
                    <a:solidFill>
                      <a:schemeClr val="tx1"/>
                    </a:solidFill>
                  </a:rPr>
                  <a:t>. Mathematical aspects of finite element methods, volume 606, pages 292–315. 1977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DEA335-85A3-A88B-AF5B-23901FE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519" y="6228186"/>
                <a:ext cx="12341274" cy="577081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28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32EF03-DDA4-AA83-BF5B-4A3B3E24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69076"/>
            <a:ext cx="10224545" cy="676374"/>
          </a:xfrm>
        </p:spPr>
        <p:txBody>
          <a:bodyPr/>
          <a:lstStyle/>
          <a:p>
            <a:r>
              <a:rPr lang="en-US" dirty="0"/>
              <a:t>Empire was designed on a “Component” 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7A42D-46D8-AF05-FAFE-2E5C12DC4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830" y="1614116"/>
            <a:ext cx="3530906" cy="3794402"/>
          </a:xfrm>
        </p:spPr>
        <p:txBody>
          <a:bodyPr>
            <a:normAutofit/>
          </a:bodyPr>
          <a:lstStyle/>
          <a:p>
            <a:r>
              <a:rPr lang="en-US" dirty="0"/>
              <a:t>Directly depends on 21 </a:t>
            </a:r>
            <a:r>
              <a:rPr lang="en-US" dirty="0" err="1"/>
              <a:t>Trilinos</a:t>
            </a:r>
            <a:r>
              <a:rPr lang="en-US" dirty="0"/>
              <a:t> packages</a:t>
            </a:r>
          </a:p>
          <a:p>
            <a:r>
              <a:rPr lang="en-US" dirty="0"/>
              <a:t>38 total </a:t>
            </a:r>
            <a:r>
              <a:rPr lang="en-US" dirty="0" err="1"/>
              <a:t>Trilinos</a:t>
            </a:r>
            <a:r>
              <a:rPr lang="en-US" dirty="0"/>
              <a:t> packages with indirect dependencies</a:t>
            </a:r>
          </a:p>
          <a:p>
            <a:r>
              <a:rPr lang="en-US" dirty="0"/>
              <a:t>Empire is built from the ground up for performance portability</a:t>
            </a:r>
          </a:p>
          <a:p>
            <a:r>
              <a:rPr lang="en-US" dirty="0"/>
              <a:t>Requires large-scale iterative linear solve for electromagnetics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A5B6CC-C02C-8429-6EA7-DAA350119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92405AD-6200-A85D-A3E8-A93CDC546892}"/>
              </a:ext>
            </a:extLst>
          </p:cNvPr>
          <p:cNvSpPr/>
          <p:nvPr/>
        </p:nvSpPr>
        <p:spPr>
          <a:xfrm>
            <a:off x="4686415" y="1793499"/>
            <a:ext cx="1828800" cy="2113775"/>
          </a:xfrm>
          <a:prstGeom prst="roundRect">
            <a:avLst>
              <a:gd name="adj" fmla="val 902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I/O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74B2F2-D713-982E-27BD-B90CAE0EF88B}"/>
              </a:ext>
            </a:extLst>
          </p:cNvPr>
          <p:cNvSpPr/>
          <p:nvPr/>
        </p:nvSpPr>
        <p:spPr>
          <a:xfrm>
            <a:off x="4777855" y="3039466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H5Hut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63BB86-406B-0F20-5A50-DD1BA346829C}"/>
              </a:ext>
            </a:extLst>
          </p:cNvPr>
          <p:cNvSpPr/>
          <p:nvPr/>
        </p:nvSpPr>
        <p:spPr>
          <a:xfrm>
            <a:off x="4777855" y="2629122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NetCDF</a:t>
            </a:r>
            <a:r>
              <a:rPr lang="en-US" sz="1200" dirty="0"/>
              <a:t>/P-</a:t>
            </a:r>
            <a:r>
              <a:rPr lang="en-US" sz="1200" dirty="0" err="1"/>
              <a:t>NetCDF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7A0859-C895-A2D0-3DAD-4EE9C0D1E9C1}"/>
              </a:ext>
            </a:extLst>
          </p:cNvPr>
          <p:cNvSpPr/>
          <p:nvPr/>
        </p:nvSpPr>
        <p:spPr>
          <a:xfrm>
            <a:off x="4777855" y="2218775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HDF5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E6137B1-BC83-63DB-7451-788BDAF8D398}"/>
              </a:ext>
            </a:extLst>
          </p:cNvPr>
          <p:cNvSpPr/>
          <p:nvPr/>
        </p:nvSpPr>
        <p:spPr>
          <a:xfrm>
            <a:off x="6866399" y="1825564"/>
            <a:ext cx="1948068" cy="3212488"/>
          </a:xfrm>
          <a:prstGeom prst="roundRect">
            <a:avLst>
              <a:gd name="adj" fmla="val 90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err="1"/>
              <a:t>Discretizations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B44ED5-0ADA-EA5E-12D2-F635242995CA}"/>
              </a:ext>
            </a:extLst>
          </p:cNvPr>
          <p:cNvSpPr/>
          <p:nvPr/>
        </p:nvSpPr>
        <p:spPr>
          <a:xfrm>
            <a:off x="7018799" y="2253375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Panzer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CA3C68-E17F-522C-059B-DD448E34B65D}"/>
              </a:ext>
            </a:extLst>
          </p:cNvPr>
          <p:cNvSpPr/>
          <p:nvPr/>
        </p:nvSpPr>
        <p:spPr>
          <a:xfrm>
            <a:off x="7013497" y="4206478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Tempus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5FF8A3-2EF7-654F-F52C-E751A014C441}"/>
              </a:ext>
            </a:extLst>
          </p:cNvPr>
          <p:cNvSpPr/>
          <p:nvPr/>
        </p:nvSpPr>
        <p:spPr>
          <a:xfrm>
            <a:off x="7013497" y="3814972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Intrepid2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EE54E5F-FC11-B608-CA1D-94C3553C6DB7}"/>
              </a:ext>
            </a:extLst>
          </p:cNvPr>
          <p:cNvSpPr/>
          <p:nvPr/>
        </p:nvSpPr>
        <p:spPr>
          <a:xfrm>
            <a:off x="7025330" y="3422303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Sacado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08F211-B03D-908B-C390-EF72CFF79991}"/>
              </a:ext>
            </a:extLst>
          </p:cNvPr>
          <p:cNvSpPr/>
          <p:nvPr/>
        </p:nvSpPr>
        <p:spPr>
          <a:xfrm>
            <a:off x="7025330" y="3039573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Phalanx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2FA722F-6196-B92A-25A4-09DD4C0795F1}"/>
              </a:ext>
            </a:extLst>
          </p:cNvPr>
          <p:cNvSpPr/>
          <p:nvPr/>
        </p:nvSpPr>
        <p:spPr>
          <a:xfrm>
            <a:off x="9152399" y="1825564"/>
            <a:ext cx="1828800" cy="3212487"/>
          </a:xfrm>
          <a:prstGeom prst="roundRect">
            <a:avLst>
              <a:gd name="adj" fmla="val 9024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Linear Solver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695249C-5C38-761D-BF7D-3FDA90486688}"/>
              </a:ext>
            </a:extLst>
          </p:cNvPr>
          <p:cNvSpPr/>
          <p:nvPr/>
        </p:nvSpPr>
        <p:spPr>
          <a:xfrm>
            <a:off x="9243839" y="2253374"/>
            <a:ext cx="1645920" cy="354375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MueLu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ECB92B-8513-B9A6-BD45-06E4357F0318}"/>
              </a:ext>
            </a:extLst>
          </p:cNvPr>
          <p:cNvSpPr/>
          <p:nvPr/>
        </p:nvSpPr>
        <p:spPr>
          <a:xfrm>
            <a:off x="9243839" y="3416252"/>
            <a:ext cx="1645920" cy="354375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Belos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9AB7BB-40DD-7E9D-4A1B-5D4BC08EC082}"/>
              </a:ext>
            </a:extLst>
          </p:cNvPr>
          <p:cNvSpPr/>
          <p:nvPr/>
        </p:nvSpPr>
        <p:spPr>
          <a:xfrm>
            <a:off x="9243839" y="4579129"/>
            <a:ext cx="1645920" cy="354375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Tpetra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EE870B-0E07-665F-099D-A867D34CF61B}"/>
              </a:ext>
            </a:extLst>
          </p:cNvPr>
          <p:cNvSpPr/>
          <p:nvPr/>
        </p:nvSpPr>
        <p:spPr>
          <a:xfrm>
            <a:off x="9243839" y="4191504"/>
            <a:ext cx="1645920" cy="354375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Thyra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445B8BD-3ED2-5C30-3D30-3BC6E738EBCE}"/>
              </a:ext>
            </a:extLst>
          </p:cNvPr>
          <p:cNvSpPr/>
          <p:nvPr/>
        </p:nvSpPr>
        <p:spPr>
          <a:xfrm>
            <a:off x="9243839" y="3803878"/>
            <a:ext cx="1645920" cy="354375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Teko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183BEC6-E19E-E627-35FD-C132246382F0}"/>
              </a:ext>
            </a:extLst>
          </p:cNvPr>
          <p:cNvSpPr/>
          <p:nvPr/>
        </p:nvSpPr>
        <p:spPr>
          <a:xfrm>
            <a:off x="4686415" y="6098842"/>
            <a:ext cx="6400800" cy="45439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Hardware Abstraction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C387F02-DC25-471B-9510-11F7D8D41808}"/>
              </a:ext>
            </a:extLst>
          </p:cNvPr>
          <p:cNvSpPr/>
          <p:nvPr/>
        </p:nvSpPr>
        <p:spPr>
          <a:xfrm>
            <a:off x="9198144" y="6162850"/>
            <a:ext cx="1828800" cy="3307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KokkosKernels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0DF9192-9C05-C12C-D57E-1783D59D2B89}"/>
              </a:ext>
            </a:extLst>
          </p:cNvPr>
          <p:cNvSpPr/>
          <p:nvPr/>
        </p:nvSpPr>
        <p:spPr>
          <a:xfrm>
            <a:off x="7881513" y="6162850"/>
            <a:ext cx="1314332" cy="3307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Kokkos</a:t>
            </a:r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659FDEC-59E0-F04A-80BC-A8CBB08D94D6}"/>
              </a:ext>
            </a:extLst>
          </p:cNvPr>
          <p:cNvSpPr/>
          <p:nvPr/>
        </p:nvSpPr>
        <p:spPr>
          <a:xfrm>
            <a:off x="7018799" y="2642169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STK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D964832-9BF6-EE76-BD87-AF1DF38EFAC4}"/>
              </a:ext>
            </a:extLst>
          </p:cNvPr>
          <p:cNvSpPr/>
          <p:nvPr/>
        </p:nvSpPr>
        <p:spPr>
          <a:xfrm>
            <a:off x="9243839" y="2641000"/>
            <a:ext cx="1645920" cy="354375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Ifpack2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057800E-5E62-AE88-B7A5-CC37DA4102A1}"/>
              </a:ext>
            </a:extLst>
          </p:cNvPr>
          <p:cNvSpPr/>
          <p:nvPr/>
        </p:nvSpPr>
        <p:spPr>
          <a:xfrm>
            <a:off x="9243839" y="3028626"/>
            <a:ext cx="1645920" cy="354375"/>
          </a:xfrm>
          <a:prstGeom prst="round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Amesos2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CA18785-770F-2823-42CE-46824CA9E818}"/>
              </a:ext>
            </a:extLst>
          </p:cNvPr>
          <p:cNvSpPr/>
          <p:nvPr/>
        </p:nvSpPr>
        <p:spPr>
          <a:xfrm>
            <a:off x="7013497" y="4582999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Zoltan2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1C5E3A6-F55D-0019-6D21-7288DFB88ECA}"/>
              </a:ext>
            </a:extLst>
          </p:cNvPr>
          <p:cNvSpPr/>
          <p:nvPr/>
        </p:nvSpPr>
        <p:spPr>
          <a:xfrm>
            <a:off x="4686415" y="4091724"/>
            <a:ext cx="1828800" cy="758147"/>
          </a:xfrm>
          <a:prstGeom prst="roundRect">
            <a:avLst>
              <a:gd name="adj" fmla="val 9024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RNG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A0D03-A6B0-CC20-6FD6-1EE9CB34A5B2}"/>
              </a:ext>
            </a:extLst>
          </p:cNvPr>
          <p:cNvSpPr/>
          <p:nvPr/>
        </p:nvSpPr>
        <p:spPr>
          <a:xfrm>
            <a:off x="4779842" y="4438636"/>
            <a:ext cx="1645920" cy="35437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Random123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B28078D-E161-80C6-3345-67E0EF7FDCF6}"/>
              </a:ext>
            </a:extLst>
          </p:cNvPr>
          <p:cNvSpPr/>
          <p:nvPr/>
        </p:nvSpPr>
        <p:spPr>
          <a:xfrm>
            <a:off x="4777855" y="3423121"/>
            <a:ext cx="1645920" cy="35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DARMA/</a:t>
            </a:r>
            <a:r>
              <a:rPr lang="en-US" sz="1400" dirty="0" err="1"/>
              <a:t>checkpt</a:t>
            </a:r>
            <a:endParaRPr lang="en-US" sz="1400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7323387-186C-CE8A-9724-483CE9D1EA35}"/>
              </a:ext>
            </a:extLst>
          </p:cNvPr>
          <p:cNvSpPr/>
          <p:nvPr/>
        </p:nvSpPr>
        <p:spPr>
          <a:xfrm>
            <a:off x="4686415" y="707479"/>
            <a:ext cx="6407428" cy="540359"/>
          </a:xfrm>
          <a:prstGeom prst="roundRect">
            <a:avLst>
              <a:gd name="adj" fmla="val 9024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rgbClr val="E6E6E6"/>
                </a:solidFill>
              </a:rPr>
              <a:t>EMPIRE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601B855-5292-47DD-4CFD-BF8BD32D2E7B}"/>
              </a:ext>
            </a:extLst>
          </p:cNvPr>
          <p:cNvSpPr/>
          <p:nvPr/>
        </p:nvSpPr>
        <p:spPr>
          <a:xfrm>
            <a:off x="7074098" y="5146579"/>
            <a:ext cx="3691438" cy="708846"/>
          </a:xfrm>
          <a:prstGeom prst="roundRect">
            <a:avLst>
              <a:gd name="adj" fmla="val 9024"/>
            </a:avLst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I/O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E0BA0AB-61D4-66BA-EC0C-EA31717AA4AC}"/>
              </a:ext>
            </a:extLst>
          </p:cNvPr>
          <p:cNvSpPr/>
          <p:nvPr/>
        </p:nvSpPr>
        <p:spPr>
          <a:xfrm>
            <a:off x="7185859" y="5476870"/>
            <a:ext cx="1645920" cy="35437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Seacas</a:t>
            </a:r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9C7BF6F-5123-AC6F-4220-9CFCACC30D91}"/>
              </a:ext>
            </a:extLst>
          </p:cNvPr>
          <p:cNvSpPr/>
          <p:nvPr/>
        </p:nvSpPr>
        <p:spPr>
          <a:xfrm>
            <a:off x="9041865" y="5476869"/>
            <a:ext cx="1645920" cy="35437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Teuchos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6E80752-FEC4-E903-5036-5400EAF06D5F}"/>
              </a:ext>
            </a:extLst>
          </p:cNvPr>
          <p:cNvSpPr/>
          <p:nvPr/>
        </p:nvSpPr>
        <p:spPr>
          <a:xfrm>
            <a:off x="6761707" y="1368320"/>
            <a:ext cx="4332136" cy="4591377"/>
          </a:xfrm>
          <a:prstGeom prst="roundRect">
            <a:avLst>
              <a:gd name="adj" fmla="val 902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 err="1"/>
              <a:t>Trilinos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6652E-7953-66F3-75A1-F4572993A6E4}"/>
              </a:ext>
            </a:extLst>
          </p:cNvPr>
          <p:cNvSpPr txBox="1"/>
          <p:nvPr/>
        </p:nvSpPr>
        <p:spPr>
          <a:xfrm>
            <a:off x="352326" y="6098842"/>
            <a:ext cx="3176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</a:rPr>
              <a:t>Discretization: See Mauro Perego’s Talk @2:35pm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C3099-C021-1CBB-106E-2C17361914AE}"/>
              </a:ext>
            </a:extLst>
          </p:cNvPr>
          <p:cNvSpPr txBox="1"/>
          <p:nvPr/>
        </p:nvSpPr>
        <p:spPr>
          <a:xfrm>
            <a:off x="352326" y="5420355"/>
            <a:ext cx="342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</a:rPr>
              <a:t>Linear Solvers: See Jonathan Hu’s Talk @2:15pm </a:t>
            </a:r>
          </a:p>
        </p:txBody>
      </p:sp>
    </p:spTree>
    <p:extLst>
      <p:ext uri="{BB962C8B-B14F-4D97-AF65-F5344CB8AC3E}">
        <p14:creationId xmlns:p14="http://schemas.microsoft.com/office/powerpoint/2010/main" val="282418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4D6848-2BDE-DA0C-F52A-61F66E3D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CORE and DISCRETIZATION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81E26-52A7-29E3-DE72-0A718B42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5490334" cy="531823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Kokkos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for underlying data structures of the entire code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Tpetra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for parallel distributed linear algebra</a:t>
            </a:r>
          </a:p>
          <a:p>
            <a:r>
              <a:rPr lang="en-US" dirty="0"/>
              <a:t>Empire’s (</a:t>
            </a:r>
            <a:r>
              <a:rPr lang="en-US" dirty="0" err="1"/>
              <a:t>yaml</a:t>
            </a:r>
            <a:r>
              <a:rPr lang="en-US" dirty="0"/>
              <a:t>) input file uses </a:t>
            </a:r>
            <a:r>
              <a:rPr lang="en-US" b="1" dirty="0" err="1">
                <a:solidFill>
                  <a:srgbClr val="0070C0"/>
                </a:solidFill>
              </a:rPr>
              <a:t>Teuchos</a:t>
            </a:r>
            <a:r>
              <a:rPr lang="en-US" b="1" dirty="0">
                <a:solidFill>
                  <a:srgbClr val="0070C0"/>
                </a:solidFill>
              </a:rPr>
              <a:t>::</a:t>
            </a:r>
            <a:r>
              <a:rPr lang="en-US" b="1" dirty="0" err="1">
                <a:solidFill>
                  <a:srgbClr val="0070C0"/>
                </a:solidFill>
              </a:rPr>
              <a:t>ParameterList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for parsing and validation</a:t>
            </a:r>
          </a:p>
          <a:p>
            <a:r>
              <a:rPr lang="en-US" b="1" dirty="0">
                <a:solidFill>
                  <a:srgbClr val="0070C0"/>
                </a:solidFill>
              </a:rPr>
              <a:t>SEACAS</a:t>
            </a:r>
            <a:r>
              <a:rPr lang="en-US" dirty="0"/>
              <a:t> is used to read and write mesh data</a:t>
            </a:r>
          </a:p>
          <a:p>
            <a:r>
              <a:rPr lang="en-US" b="1" dirty="0">
                <a:solidFill>
                  <a:srgbClr val="0070C0"/>
                </a:solidFill>
              </a:rPr>
              <a:t>Zoltan</a:t>
            </a:r>
            <a:r>
              <a:rPr lang="en-US" dirty="0"/>
              <a:t> used to load balance the finite element mesh for parallel simulations</a:t>
            </a:r>
          </a:p>
          <a:p>
            <a:r>
              <a:rPr lang="en-US" b="1" dirty="0">
                <a:solidFill>
                  <a:srgbClr val="0070C0"/>
                </a:solidFill>
              </a:rPr>
              <a:t>Thyra</a:t>
            </a:r>
            <a:r>
              <a:rPr lang="en-US" dirty="0"/>
              <a:t> used for blocked linear solves and coupling to circuits</a:t>
            </a:r>
          </a:p>
          <a:p>
            <a:r>
              <a:rPr lang="en-US" b="1" dirty="0">
                <a:solidFill>
                  <a:srgbClr val="0070C0"/>
                </a:solidFill>
              </a:rPr>
              <a:t>Shards</a:t>
            </a:r>
            <a:r>
              <a:rPr lang="en-US" dirty="0"/>
              <a:t> for cell topology</a:t>
            </a:r>
          </a:p>
          <a:p>
            <a:r>
              <a:rPr lang="en-US" b="1" dirty="0">
                <a:solidFill>
                  <a:srgbClr val="0070C0"/>
                </a:solidFill>
              </a:rPr>
              <a:t>Intrepid2</a:t>
            </a:r>
            <a:r>
              <a:rPr lang="en-US" dirty="0"/>
              <a:t> for finite element (FE) bases</a:t>
            </a:r>
          </a:p>
          <a:p>
            <a:r>
              <a:rPr lang="en-US" b="1" dirty="0">
                <a:solidFill>
                  <a:srgbClr val="0070C0"/>
                </a:solidFill>
              </a:rPr>
              <a:t>Phalanx</a:t>
            </a:r>
            <a:r>
              <a:rPr lang="en-US" dirty="0"/>
              <a:t> for performance portability tools (view-of-views, virtual-function-on-device, …)</a:t>
            </a:r>
          </a:p>
          <a:p>
            <a:r>
              <a:rPr lang="en-US" b="1" dirty="0">
                <a:solidFill>
                  <a:srgbClr val="0070C0"/>
                </a:solidFill>
              </a:rPr>
              <a:t>Panzer</a:t>
            </a:r>
            <a:r>
              <a:rPr lang="en-US" dirty="0"/>
              <a:t> for mesh tools, periodic </a:t>
            </a:r>
            <a:r>
              <a:rPr lang="en-US" dirty="0" err="1"/>
              <a:t>bcs</a:t>
            </a:r>
            <a:r>
              <a:rPr lang="en-US" dirty="0"/>
              <a:t> and FE assembly</a:t>
            </a:r>
          </a:p>
          <a:p>
            <a:r>
              <a:rPr lang="en-US" b="1" dirty="0">
                <a:solidFill>
                  <a:srgbClr val="0070C0"/>
                </a:solidFill>
              </a:rPr>
              <a:t>STK</a:t>
            </a:r>
            <a:r>
              <a:rPr lang="en-US" dirty="0"/>
              <a:t> for runtime mesh database</a:t>
            </a:r>
          </a:p>
          <a:p>
            <a:r>
              <a:rPr lang="en-US" b="1" dirty="0">
                <a:solidFill>
                  <a:srgbClr val="0070C0"/>
                </a:solidFill>
              </a:rPr>
              <a:t>Percept</a:t>
            </a:r>
            <a:r>
              <a:rPr lang="en-US" dirty="0"/>
              <a:t> for uniform mesh refinement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A1318D-8E05-9067-5CA0-F7E171E33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DF642-7E25-2087-13AF-B422E3E7C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60E2C"/>
              </a:clrFrom>
              <a:clrTo>
                <a:srgbClr val="260E2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t="15180" r="11333" b="12618"/>
          <a:stretch/>
        </p:blipFill>
        <p:spPr>
          <a:xfrm flipH="1">
            <a:off x="7194058" y="576213"/>
            <a:ext cx="3570134" cy="2078973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A8F1B-BA49-C2CA-72E9-D1EAE1E35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0" y="2986090"/>
            <a:ext cx="6052010" cy="36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4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B13D-780A-B186-1B9E-CA18A4A6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F4938-36D1-19B4-B4F6-3C4FD118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Electromagnetic Solver using Compatible Finite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C72F9-2DC3-3B62-57EA-0787F606AF9B}"/>
              </a:ext>
            </a:extLst>
          </p:cNvPr>
          <p:cNvSpPr txBox="1"/>
          <p:nvPr/>
        </p:nvSpPr>
        <p:spPr>
          <a:xfrm>
            <a:off x="368698" y="2431339"/>
            <a:ext cx="386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LU Decomposition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4CBDB-4666-E4AD-7AB4-E8AD3A44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10" y="1429772"/>
            <a:ext cx="5666168" cy="63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2155D-7FD9-0AD3-E61A-30D3A80F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3" y="2948362"/>
            <a:ext cx="8421582" cy="639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9310A-4AFD-E383-0100-F57FF9AB5095}"/>
              </a:ext>
            </a:extLst>
          </p:cNvPr>
          <p:cNvSpPr txBox="1"/>
          <p:nvPr/>
        </p:nvSpPr>
        <p:spPr>
          <a:xfrm>
            <a:off x="701794" y="4784656"/>
            <a:ext cx="33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 for </a:t>
            </a:r>
            <a:r>
              <a:rPr lang="en-US" dirty="0" err="1"/>
              <a:t>dE</a:t>
            </a:r>
            <a:r>
              <a:rPr lang="en-US" dirty="0"/>
              <a:t> with PCG: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DA3A1-62EA-7CB3-A0FD-D66A2478A817}"/>
              </a:ext>
            </a:extLst>
          </p:cNvPr>
          <p:cNvSpPr txBox="1"/>
          <p:nvPr/>
        </p:nvSpPr>
        <p:spPr>
          <a:xfrm>
            <a:off x="701794" y="5159523"/>
            <a:ext cx="338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Explicit back solve for dB: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D0036-8609-DC6E-D545-69A69BC16D7E}"/>
              </a:ext>
            </a:extLst>
          </p:cNvPr>
          <p:cNvSpPr txBox="1"/>
          <p:nvPr/>
        </p:nvSpPr>
        <p:spPr>
          <a:xfrm>
            <a:off x="608813" y="3850583"/>
            <a:ext cx="338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Assemble Schur Compliment</a:t>
            </a:r>
            <a:br>
              <a:rPr lang="en-US" dirty="0"/>
            </a:br>
            <a:r>
              <a:rPr lang="en-US" dirty="0"/>
              <a:t>as monolithic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ACE852-E39D-6257-000E-8FB2B6B20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965" y="3894878"/>
            <a:ext cx="4445753" cy="16073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D77F0A-B9FA-7E38-C5AC-292C03F4C211}"/>
              </a:ext>
            </a:extLst>
          </p:cNvPr>
          <p:cNvSpPr txBox="1"/>
          <p:nvPr/>
        </p:nvSpPr>
        <p:spPr>
          <a:xfrm>
            <a:off x="9458921" y="3236436"/>
            <a:ext cx="220776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FE Assembly:</a:t>
            </a:r>
          </a:p>
          <a:p>
            <a:r>
              <a:rPr lang="en-US" dirty="0">
                <a:solidFill>
                  <a:srgbClr val="FF0000"/>
                </a:solidFill>
              </a:rPr>
              <a:t>Shards, Intrepid2, Panzer, </a:t>
            </a:r>
            <a:r>
              <a:rPr lang="en-US" dirty="0" err="1">
                <a:solidFill>
                  <a:srgbClr val="FF0000"/>
                </a:solidFill>
              </a:rPr>
              <a:t>Thyra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5039E-7961-7006-340D-F11366D2AA4F}"/>
              </a:ext>
            </a:extLst>
          </p:cNvPr>
          <p:cNvSpPr txBox="1"/>
          <p:nvPr/>
        </p:nvSpPr>
        <p:spPr>
          <a:xfrm>
            <a:off x="8654673" y="4269611"/>
            <a:ext cx="314083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Linear Solve: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dirty="0" err="1"/>
              <a:t>RefMaxwell</a:t>
            </a:r>
            <a:r>
              <a:rPr lang="en-US" dirty="0"/>
              <a:t> AMG with Conjugate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Chebyshev smoother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Prec</a:t>
            </a:r>
            <a:r>
              <a:rPr lang="en-US" dirty="0"/>
              <a:t> setup done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Belos</a:t>
            </a:r>
            <a:r>
              <a:rPr lang="en-US" dirty="0">
                <a:solidFill>
                  <a:srgbClr val="FF0000"/>
                </a:solidFill>
              </a:rPr>
              <a:t>, Teko, </a:t>
            </a:r>
            <a:r>
              <a:rPr lang="en-US" dirty="0" err="1">
                <a:solidFill>
                  <a:srgbClr val="FF0000"/>
                </a:solidFill>
              </a:rPr>
              <a:t>MueLu</a:t>
            </a:r>
            <a:r>
              <a:rPr lang="en-US" dirty="0">
                <a:solidFill>
                  <a:srgbClr val="FF0000"/>
                </a:solidFill>
              </a:rPr>
              <a:t>, Ifpack2, Amesos2, </a:t>
            </a:r>
            <a:r>
              <a:rPr lang="en-US" dirty="0" err="1">
                <a:solidFill>
                  <a:srgbClr val="FF0000"/>
                </a:solidFill>
              </a:rPr>
              <a:t>KokkosKernels</a:t>
            </a:r>
            <a:r>
              <a:rPr lang="en-US" dirty="0">
                <a:solidFill>
                  <a:srgbClr val="FF0000"/>
                </a:solidFill>
              </a:rPr>
              <a:t>, Zoltan2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0C785-894D-F0D3-DF72-E5BE3D2C08EB}"/>
              </a:ext>
            </a:extLst>
          </p:cNvPr>
          <p:cNvSpPr txBox="1"/>
          <p:nvPr/>
        </p:nvSpPr>
        <p:spPr>
          <a:xfrm>
            <a:off x="113831" y="5990635"/>
            <a:ext cx="865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Bettencourt, et. al., </a:t>
            </a:r>
            <a:r>
              <a:rPr lang="en-US" sz="1200" i="1" dirty="0"/>
              <a:t>EMPIRE-PIC: A Performance Portable Unstructured Particle-in-Cell Code</a:t>
            </a:r>
            <a:r>
              <a:rPr lang="en-US" sz="1200" dirty="0"/>
              <a:t>, 2021</a:t>
            </a:r>
          </a:p>
          <a:p>
            <a:r>
              <a:rPr lang="en-US" sz="1200" dirty="0"/>
              <a:t>Lourenco </a:t>
            </a:r>
            <a:r>
              <a:rPr lang="en-US" sz="1200" dirty="0" err="1"/>
              <a:t>Beirao</a:t>
            </a:r>
            <a:r>
              <a:rPr lang="en-US" sz="1200" dirty="0"/>
              <a:t> de </a:t>
            </a:r>
            <a:r>
              <a:rPr lang="en-US" sz="1200" dirty="0" err="1"/>
              <a:t>Veiga</a:t>
            </a:r>
            <a:r>
              <a:rPr lang="en-US" sz="1200" dirty="0"/>
              <a:t>, Konstantin </a:t>
            </a:r>
            <a:r>
              <a:rPr lang="en-US" sz="1200" dirty="0" err="1"/>
              <a:t>Lipnikov</a:t>
            </a:r>
            <a:r>
              <a:rPr lang="en-US" sz="1200" dirty="0"/>
              <a:t>, and Marco Manzini, </a:t>
            </a:r>
            <a:r>
              <a:rPr lang="en-US" sz="1200" i="1" dirty="0"/>
              <a:t>Mimetic Finite Difference Method for Elliptic Problems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Bochev</a:t>
            </a:r>
            <a:r>
              <a:rPr lang="en-US" sz="1200" dirty="0"/>
              <a:t> et al., </a:t>
            </a:r>
            <a:r>
              <a:rPr lang="en-US" sz="1200" i="1" dirty="0"/>
              <a:t>An algebraic multigrid approach based on a compatible gauge reformulation of Maxwell’s equations</a:t>
            </a:r>
            <a:r>
              <a:rPr lang="en-US" sz="1200" dirty="0"/>
              <a:t>, 2008.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A6C254-BE53-10FA-A18D-C3304ABEF43D}"/>
              </a:ext>
            </a:extLst>
          </p:cNvPr>
          <p:cNvCxnSpPr>
            <a:endCxn id="12" idx="1"/>
          </p:cNvCxnSpPr>
          <p:nvPr/>
        </p:nvCxnSpPr>
        <p:spPr>
          <a:xfrm flipV="1">
            <a:off x="8525846" y="3698101"/>
            <a:ext cx="933075" cy="32998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AF56D1-BBFC-D515-3727-7D6AC624956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071440" y="5039273"/>
            <a:ext cx="583233" cy="3845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00BBA18-B622-6BAB-393B-E116D6422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715" y="1890918"/>
            <a:ext cx="1531958" cy="282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1E4569-06D5-0287-FFCA-353E08A9C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333" y="1383047"/>
            <a:ext cx="1532340" cy="2999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B78978-A8FE-E1BF-442E-A1F0791A1E47}"/>
              </a:ext>
            </a:extLst>
          </p:cNvPr>
          <p:cNvSpPr txBox="1"/>
          <p:nvPr/>
        </p:nvSpPr>
        <p:spPr>
          <a:xfrm>
            <a:off x="9458921" y="1830744"/>
            <a:ext cx="2207761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Data Structures:</a:t>
            </a:r>
          </a:p>
          <a:p>
            <a:r>
              <a:rPr lang="en-US" dirty="0" err="1">
                <a:solidFill>
                  <a:srgbClr val="FF0000"/>
                </a:solidFill>
              </a:rPr>
              <a:t>Kokkos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KokkosKernels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Tpetra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5740E-345D-8F03-3BD2-B5E2FCD8157C}"/>
              </a:ext>
            </a:extLst>
          </p:cNvPr>
          <p:cNvSpPr txBox="1"/>
          <p:nvPr/>
        </p:nvSpPr>
        <p:spPr>
          <a:xfrm>
            <a:off x="9458921" y="812223"/>
            <a:ext cx="220776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Meshing:</a:t>
            </a:r>
          </a:p>
          <a:p>
            <a:r>
              <a:rPr lang="en-US" dirty="0">
                <a:solidFill>
                  <a:srgbClr val="FF0000"/>
                </a:solidFill>
              </a:rPr>
              <a:t>STK, Percept, SEACAS, Panzer</a:t>
            </a:r>
          </a:p>
        </p:txBody>
      </p:sp>
    </p:spTree>
    <p:extLst>
      <p:ext uri="{BB962C8B-B14F-4D97-AF65-F5344CB8AC3E}">
        <p14:creationId xmlns:p14="http://schemas.microsoft.com/office/powerpoint/2010/main" val="197269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E1EC4B-14EE-854E-7009-01A9E495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CA3873-CF0C-2E8C-6011-E8CACD3F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on cavity problem on ATS-2 Sierra</a:t>
            </a:r>
            <a:br>
              <a:rPr lang="en-US" dirty="0"/>
            </a:br>
            <a:r>
              <a:rPr lang="en-US" dirty="0"/>
              <a:t>(4 Nvidia V100 GPUs/NODE)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94605-8498-C233-1A7E-86A5BA26A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47551"/>
            <a:ext cx="6047230" cy="4535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90991-2CA7-61E5-BEAF-DAEAD2B32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1647552"/>
            <a:ext cx="6047231" cy="4535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3B9675-ABB7-DC01-00A8-CAC7C5FBF3FA}"/>
              </a:ext>
            </a:extLst>
          </p:cNvPr>
          <p:cNvSpPr txBox="1"/>
          <p:nvPr/>
        </p:nvSpPr>
        <p:spPr>
          <a:xfrm>
            <a:off x="8624223" y="1330747"/>
            <a:ext cx="1591056" cy="36576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b="1" dirty="0"/>
              <a:t>Weak Scaling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23B878-A478-5522-F9A7-4FA00ECA0A2E}"/>
              </a:ext>
            </a:extLst>
          </p:cNvPr>
          <p:cNvSpPr txBox="1"/>
          <p:nvPr/>
        </p:nvSpPr>
        <p:spPr>
          <a:xfrm>
            <a:off x="2316018" y="1328411"/>
            <a:ext cx="1591056" cy="36576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b="1" dirty="0"/>
              <a:t>Strong Scaling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C156D9A4-9A90-C905-8125-A8D5881B74B5}"/>
              </a:ext>
            </a:extLst>
          </p:cNvPr>
          <p:cNvSpPr txBox="1">
            <a:spLocks/>
          </p:cNvSpPr>
          <p:nvPr/>
        </p:nvSpPr>
        <p:spPr>
          <a:xfrm>
            <a:off x="373380" y="6246770"/>
            <a:ext cx="11049000" cy="5558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Largest Simulations: 1.6B Elements and 160B particles!</a:t>
            </a:r>
          </a:p>
        </p:txBody>
      </p:sp>
    </p:spTree>
    <p:extLst>
      <p:ext uri="{BB962C8B-B14F-4D97-AF65-F5344CB8AC3E}">
        <p14:creationId xmlns:p14="http://schemas.microsoft.com/office/powerpoint/2010/main" val="420993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9B1D3-261A-9F49-BBDE-719393F7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EDF2BB-5AC5-AA2B-D65A-E49DF838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Results for Generic Cavity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68C53A-F042-39AD-D319-E53D6337C53A}"/>
              </a:ext>
            </a:extLst>
          </p:cNvPr>
          <p:cNvSpPr/>
          <p:nvPr/>
        </p:nvSpPr>
        <p:spPr>
          <a:xfrm>
            <a:off x="484348" y="1107161"/>
            <a:ext cx="3840480" cy="548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Single platform scaling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28078-9FC4-55BD-5E05-2C158D405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144" y="1876672"/>
            <a:ext cx="4249126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4B119-EC49-C67A-0CF1-806866F9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634" y="2393647"/>
            <a:ext cx="413082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6A19F-332D-0FC9-F970-8ABE08805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" y="2982757"/>
            <a:ext cx="405195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8F8CF-FA77-B07C-8A9A-56F3BBC7ACEC}"/>
              </a:ext>
            </a:extLst>
          </p:cNvPr>
          <p:cNvSpPr txBox="1"/>
          <p:nvPr/>
        </p:nvSpPr>
        <p:spPr>
          <a:xfrm>
            <a:off x="53850" y="3705472"/>
            <a:ext cx="184666" cy="1626407"/>
          </a:xfrm>
          <a:prstGeom prst="rect">
            <a:avLst/>
          </a:prstGeom>
          <a:solidFill>
            <a:schemeClr val="bg1"/>
          </a:solidFill>
        </p:spPr>
        <p:txBody>
          <a:bodyPr vert="vert270" wrap="none" lIns="0" rIns="0" rtlCol="0">
            <a:spAutoFit/>
          </a:bodyPr>
          <a:lstStyle/>
          <a:p>
            <a:r>
              <a:rPr lang="en-US" sz="1200" dirty="0"/>
              <a:t>Time per time step (s)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DC27C-1702-4E94-2187-AD952EE05795}"/>
              </a:ext>
            </a:extLst>
          </p:cNvPr>
          <p:cNvSpPr/>
          <p:nvPr/>
        </p:nvSpPr>
        <p:spPr>
          <a:xfrm>
            <a:off x="720648" y="2242432"/>
            <a:ext cx="329184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Sierra</a:t>
            </a:r>
          </a:p>
          <a:p>
            <a:pPr algn="ctr"/>
            <a:r>
              <a:rPr lang="en-US" sz="1600" dirty="0"/>
              <a:t>4 GPU/socket; 1 MPI/GPU</a:t>
            </a:r>
          </a:p>
          <a:p>
            <a:pPr algn="ctr"/>
            <a:r>
              <a:rPr lang="en-US" sz="1600" dirty="0"/>
              <a:t>Up to 2048 nodes (47% of total)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163CA1-E448-98C4-2FF7-A1FC4BF73E17}"/>
              </a:ext>
            </a:extLst>
          </p:cNvPr>
          <p:cNvSpPr/>
          <p:nvPr/>
        </p:nvSpPr>
        <p:spPr>
          <a:xfrm>
            <a:off x="4536734" y="1655801"/>
            <a:ext cx="3291840" cy="914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Astra</a:t>
            </a:r>
          </a:p>
          <a:p>
            <a:pPr algn="ctr"/>
            <a:r>
              <a:rPr lang="en-US" sz="1600" dirty="0"/>
              <a:t>2 MPI/socket; 9 threads/MPI</a:t>
            </a:r>
          </a:p>
          <a:p>
            <a:pPr algn="ctr"/>
            <a:r>
              <a:rPr lang="en-US" sz="1600" dirty="0"/>
              <a:t>Up to 2560 nodes (99% of total)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536914-7783-4EDD-5470-106DA91DD2A8}"/>
              </a:ext>
            </a:extLst>
          </p:cNvPr>
          <p:cNvSpPr/>
          <p:nvPr/>
        </p:nvSpPr>
        <p:spPr>
          <a:xfrm>
            <a:off x="8364250" y="1145899"/>
            <a:ext cx="3291840" cy="914400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Trinity/KNL</a:t>
            </a:r>
          </a:p>
          <a:p>
            <a:pPr algn="ctr"/>
            <a:r>
              <a:rPr lang="en-US" sz="1600" dirty="0"/>
              <a:t>4 MPI/socket; 16 threads/MPI</a:t>
            </a:r>
          </a:p>
          <a:p>
            <a:pPr algn="ctr"/>
            <a:r>
              <a:rPr lang="en-US" sz="1600" dirty="0"/>
              <a:t>Up to 5120 nodes (52% of total)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60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36A0AD-EE63-645C-1708-0E225620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AF31BC-4A91-36F3-1CBD-A33DC821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Results on AMD GPUs (MI250X)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9039BC-27A9-6FF9-FB3B-64343010D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82" y="1138005"/>
            <a:ext cx="5985373" cy="478829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7E1404-845D-5834-B8E2-B0EC95D0F60E}"/>
              </a:ext>
            </a:extLst>
          </p:cNvPr>
          <p:cNvSpPr txBox="1">
            <a:spLocks/>
          </p:cNvSpPr>
          <p:nvPr/>
        </p:nvSpPr>
        <p:spPr>
          <a:xfrm>
            <a:off x="523784" y="1077645"/>
            <a:ext cx="4570730" cy="405757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0" indent="0" algn="l" defTabSz="914354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SzPct val="100000"/>
              <a:buFontTx/>
              <a:buNone/>
              <a:defRPr sz="2000" b="0" i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29" indent="-182870" algn="l" defTabSz="914354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00" indent="-182870" algn="l" defTabSz="914354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771" indent="-182870" algn="l" defTabSz="914354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42" indent="-182870" algn="l" defTabSz="914354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400" b="0" i="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EAS3: 36 nodes available, will show results up to 32 nodes</a:t>
            </a:r>
          </a:p>
          <a:p>
            <a:r>
              <a:rPr lang="en-US" sz="1600" dirty="0"/>
              <a:t>Machines:</a:t>
            </a:r>
          </a:p>
          <a:p>
            <a:pPr lvl="1"/>
            <a:r>
              <a:rPr lang="en-US" sz="1600" b="1" dirty="0"/>
              <a:t>EAS3</a:t>
            </a:r>
            <a:r>
              <a:rPr lang="en-US" sz="1600" dirty="0"/>
              <a:t>: 4 AMD MI250x GPUs per node</a:t>
            </a:r>
          </a:p>
          <a:p>
            <a:pPr lvl="1"/>
            <a:r>
              <a:rPr lang="en-US" sz="1600" b="1" dirty="0"/>
              <a:t>CTS-1</a:t>
            </a:r>
            <a:r>
              <a:rPr lang="en-US" sz="1600" dirty="0"/>
              <a:t>: Intel Cascade Lake 48 cores per node</a:t>
            </a:r>
          </a:p>
          <a:p>
            <a:pPr lvl="1"/>
            <a:r>
              <a:rPr lang="en-US" sz="1600" b="1" dirty="0"/>
              <a:t>ATS-2</a:t>
            </a:r>
            <a:r>
              <a:rPr lang="en-US" sz="1600" dirty="0"/>
              <a:t>: 4 NVIDIA V100 GPUs per node</a:t>
            </a:r>
          </a:p>
          <a:p>
            <a:pPr lvl="1"/>
            <a:r>
              <a:rPr lang="en-US" sz="1600" b="1" dirty="0"/>
              <a:t>Vanguard</a:t>
            </a:r>
            <a:r>
              <a:rPr lang="en-US" sz="1600" dirty="0"/>
              <a:t>: 2.0 GHz ARM Cavium Thunder-X2, 56 cores per node 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201159" lvl="1" indent="0">
              <a:buNone/>
            </a:pPr>
            <a:endParaRPr lang="en-US" sz="1600" dirty="0"/>
          </a:p>
          <a:p>
            <a:r>
              <a:rPr lang="en-US" sz="1600" dirty="0"/>
              <a:t>Two meshes, uniformly refined: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D64134-7F2B-4E26-5E98-E6F2130F3C97}"/>
              </a:ext>
            </a:extLst>
          </p:cNvPr>
          <p:cNvSpPr txBox="1"/>
          <p:nvPr/>
        </p:nvSpPr>
        <p:spPr>
          <a:xfrm>
            <a:off x="2111797" y="6271147"/>
            <a:ext cx="8564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Default linear solve used on EAS3. No work to date on optimizing the linear solve on EAS3!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 platforms all have linear solves that were hand tuned/optimized for the hardware.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6D0795-ADCB-CDFB-7CD0-11AB54F50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98" y="3302599"/>
            <a:ext cx="3340100" cy="1308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AA6DB5-8275-C563-75C3-0D17E4108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97" y="5135215"/>
            <a:ext cx="4009059" cy="80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0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B3EB6A-383F-CE9B-B38E-C6FE6A3A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Area provides foundational Capabilities for 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EDD3E-0796-8A7D-C2BD-38CB99860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Performant data structures</a:t>
            </a:r>
          </a:p>
          <a:p>
            <a:r>
              <a:rPr lang="en-US" dirty="0"/>
              <a:t>Abstraction layers (for linear algebra, linear solvers and nonlinear analysis)</a:t>
            </a:r>
          </a:p>
          <a:p>
            <a:r>
              <a:rPr lang="en-US" dirty="0"/>
              <a:t>Utility libraries</a:t>
            </a:r>
          </a:p>
          <a:p>
            <a:r>
              <a:rPr lang="en-US" dirty="0"/>
              <a:t>Common look and feel</a:t>
            </a:r>
          </a:p>
          <a:p>
            <a:r>
              <a:rPr lang="en-US" dirty="0"/>
              <a:t>Includes “snapshotted” packages: </a:t>
            </a:r>
            <a:r>
              <a:rPr lang="en-US" dirty="0" err="1"/>
              <a:t>Kokkos</a:t>
            </a:r>
            <a:r>
              <a:rPr lang="en-US" dirty="0"/>
              <a:t>, </a:t>
            </a:r>
            <a:r>
              <a:rPr lang="en-US" dirty="0" err="1"/>
              <a:t>Kokkos</a:t>
            </a:r>
            <a:r>
              <a:rPr lang="en-US" dirty="0"/>
              <a:t>-Kernels and SEACAS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1D7FE-243E-DBC3-58AA-B0794576A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7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33348-914E-8415-2826-A67DA30E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Anderson Acceleration Improves Performance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3005E-5582-1EDC-062F-E90DDC047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047562"/>
            <a:ext cx="5122199" cy="149375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Hybrid Two fluid plasma vortex in MHD limit</a:t>
            </a:r>
          </a:p>
          <a:p>
            <a:r>
              <a:rPr lang="en-US" dirty="0"/>
              <a:t>IMEX time discretization, DG fluid discretization, coupled to CG Maxwell discretization</a:t>
            </a:r>
          </a:p>
          <a:p>
            <a:r>
              <a:rPr lang="en-US" dirty="0"/>
              <a:t>Using Schur-Complement in all simulations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CC014E-2BE8-0155-4CB9-D72BFFEAD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74719-5A9E-41DA-3FC2-C07236E6A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9" b="-5339"/>
          <a:stretch/>
        </p:blipFill>
        <p:spPr>
          <a:xfrm>
            <a:off x="6128068" y="2674456"/>
            <a:ext cx="5578058" cy="4183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6D907-BA5B-A4A2-D5ED-28EA993E8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9" b="-5339"/>
          <a:stretch/>
        </p:blipFill>
        <p:spPr>
          <a:xfrm>
            <a:off x="352326" y="2674482"/>
            <a:ext cx="5578058" cy="4183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37E276-9EB4-74A6-2B17-A9E349D87E6F}"/>
              </a:ext>
            </a:extLst>
          </p:cNvPr>
          <p:cNvSpPr txBox="1"/>
          <p:nvPr/>
        </p:nvSpPr>
        <p:spPr>
          <a:xfrm>
            <a:off x="5930384" y="1047562"/>
            <a:ext cx="53274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Fluid block diagonal solver: </a:t>
            </a:r>
            <a:r>
              <a:rPr lang="en-US" b="1" dirty="0" err="1">
                <a:solidFill>
                  <a:srgbClr val="0070C0"/>
                </a:solidFill>
              </a:rPr>
              <a:t>KokkosKernels</a:t>
            </a:r>
            <a:r>
              <a:rPr lang="en-US" dirty="0"/>
              <a:t>: </a:t>
            </a:r>
            <a:r>
              <a:rPr lang="en-US" dirty="0" err="1"/>
              <a:t>KokkosBatched_LU</a:t>
            </a:r>
            <a:r>
              <a:rPr lang="en-US" dirty="0"/>
              <a:t> and </a:t>
            </a:r>
            <a:r>
              <a:rPr lang="en-US" dirty="0" err="1"/>
              <a:t>KokkosBatched_Trsm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Coupled outer solve: </a:t>
            </a:r>
            <a:r>
              <a:rPr lang="en-US" b="1" dirty="0">
                <a:solidFill>
                  <a:srgbClr val="0070C0"/>
                </a:solidFill>
              </a:rPr>
              <a:t>NOX</a:t>
            </a:r>
            <a:r>
              <a:rPr lang="en-US" dirty="0"/>
              <a:t> for Anderson Acceleration</a:t>
            </a:r>
          </a:p>
        </p:txBody>
      </p:sp>
    </p:spTree>
    <p:extLst>
      <p:ext uri="{BB962C8B-B14F-4D97-AF65-F5344CB8AC3E}">
        <p14:creationId xmlns:p14="http://schemas.microsoft.com/office/powerpoint/2010/main" val="110251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1DAFF05-E0CB-C44A-906C-2B3BCAB4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Incomplete list of contributors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6CF70D73-B1B7-0516-347E-FA4D9F5FC52D}"/>
              </a:ext>
            </a:extLst>
          </p:cNvPr>
          <p:cNvSpPr txBox="1">
            <a:spLocks/>
          </p:cNvSpPr>
          <p:nvPr/>
        </p:nvSpPr>
        <p:spPr>
          <a:xfrm>
            <a:off x="3906584" y="1088266"/>
            <a:ext cx="2026674" cy="41579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Empire</a:t>
            </a:r>
          </a:p>
          <a:p>
            <a:pPr marL="342900" indent="-342900"/>
            <a:r>
              <a:rPr lang="en-US" dirty="0"/>
              <a:t>Matt Bettencourt</a:t>
            </a:r>
          </a:p>
          <a:p>
            <a:pPr marL="342900" indent="-342900"/>
            <a:r>
              <a:rPr lang="en-US" dirty="0"/>
              <a:t>Keith Cartwright</a:t>
            </a:r>
          </a:p>
          <a:p>
            <a:pPr marL="342900" indent="-342900"/>
            <a:r>
              <a:rPr lang="en-US" dirty="0"/>
              <a:t>Eric Cyr</a:t>
            </a:r>
          </a:p>
          <a:p>
            <a:pPr marL="342900" indent="-342900"/>
            <a:r>
              <a:rPr lang="en-US" dirty="0"/>
              <a:t>Adam Darr</a:t>
            </a:r>
          </a:p>
          <a:p>
            <a:pPr marL="342900" indent="-342900"/>
            <a:r>
              <a:rPr lang="en-US" dirty="0"/>
              <a:t>James Elliott</a:t>
            </a:r>
          </a:p>
          <a:p>
            <a:pPr marL="342900" indent="-342900"/>
            <a:r>
              <a:rPr lang="en-US" dirty="0"/>
              <a:t>Daniel Jensen</a:t>
            </a:r>
          </a:p>
          <a:p>
            <a:pPr marL="342900" indent="-342900"/>
            <a:r>
              <a:rPr lang="en-US" dirty="0"/>
              <a:t>Todd Kordenbrock</a:t>
            </a:r>
          </a:p>
          <a:p>
            <a:pPr marL="342900" indent="-342900"/>
            <a:r>
              <a:rPr lang="en-US" dirty="0"/>
              <a:t>Richard Kramer</a:t>
            </a:r>
          </a:p>
          <a:p>
            <a:pPr marL="342900" indent="-342900"/>
            <a:r>
              <a:rPr lang="en-US" dirty="0"/>
              <a:t>Caleb Logeman</a:t>
            </a:r>
          </a:p>
          <a:p>
            <a:pPr marL="342900" indent="-342900"/>
            <a:r>
              <a:rPr lang="en-US" dirty="0"/>
              <a:t>Ed Love</a:t>
            </a:r>
          </a:p>
          <a:p>
            <a:pPr marL="342900" indent="-342900"/>
            <a:r>
              <a:rPr lang="en-US" dirty="0"/>
              <a:t>William McDoniel</a:t>
            </a:r>
          </a:p>
          <a:p>
            <a:pPr marL="342900" indent="-342900"/>
            <a:r>
              <a:rPr lang="en-US" dirty="0"/>
              <a:t>Duncan McGregor</a:t>
            </a:r>
          </a:p>
          <a:p>
            <a:pPr marL="342900" indent="-342900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132B9FD-3661-1C2A-D8AF-FDD6FE6CD703}"/>
              </a:ext>
            </a:extLst>
          </p:cNvPr>
          <p:cNvSpPr txBox="1">
            <a:spLocks/>
          </p:cNvSpPr>
          <p:nvPr/>
        </p:nvSpPr>
        <p:spPr>
          <a:xfrm>
            <a:off x="603511" y="1053597"/>
            <a:ext cx="5212412" cy="5442155"/>
          </a:xfrm>
          <a:prstGeom prst="rect">
            <a:avLst/>
          </a:prstGeom>
        </p:spPr>
        <p:txBody>
          <a:bodyPr vert="horz" lIns="0" tIns="45720" rIns="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Tx/>
              <a:buNone/>
              <a:defRPr sz="2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err="1">
                <a:latin typeface="+mn-lt"/>
              </a:rPr>
              <a:t>Trilinos</a:t>
            </a:r>
            <a:r>
              <a:rPr lang="en-US" b="1" u="sng" dirty="0">
                <a:latin typeface="+mn-lt"/>
              </a:rPr>
              <a:t> Core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Chris Baker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Ross Bartlett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Erik Boman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Karen Devine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Christian </a:t>
            </a:r>
            <a:r>
              <a:rPr lang="en-US" dirty="0" err="1">
                <a:latin typeface="+mn-lt"/>
              </a:rPr>
              <a:t>Glusa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Roger Pawlowski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Chris Siefert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Greg </a:t>
            </a:r>
            <a:r>
              <a:rPr lang="en-US" dirty="0" err="1">
                <a:latin typeface="+mn-lt"/>
              </a:rPr>
              <a:t>Sjaardema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Heidi Thornquist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Jonathan Hu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Michael Heroux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Daniel Ibanez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Mark </a:t>
            </a:r>
            <a:r>
              <a:rPr lang="en-US" dirty="0" err="1">
                <a:latin typeface="+mn-lt"/>
              </a:rPr>
              <a:t>Hoemmen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Kevin Long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Christian Trott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Damien Lebrun-</a:t>
            </a:r>
            <a:r>
              <a:rPr lang="en-US" dirty="0" err="1">
                <a:latin typeface="+mn-lt"/>
              </a:rPr>
              <a:t>Grandie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Siva </a:t>
            </a:r>
            <a:r>
              <a:rPr lang="en-US" dirty="0" err="1">
                <a:latin typeface="+mn-lt"/>
              </a:rPr>
              <a:t>Rajamanikan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Luc Berger-</a:t>
            </a:r>
            <a:r>
              <a:rPr lang="en-US" dirty="0" err="1">
                <a:latin typeface="+mn-lt"/>
              </a:rPr>
              <a:t>Vergiat</a:t>
            </a: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A4D9-6AE6-44A8-C04D-E6C6CEC2AA81}"/>
              </a:ext>
            </a:extLst>
          </p:cNvPr>
          <p:cNvSpPr txBox="1"/>
          <p:nvPr/>
        </p:nvSpPr>
        <p:spPr>
          <a:xfrm>
            <a:off x="7109337" y="5353044"/>
            <a:ext cx="2920181" cy="493581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l"/>
            <a:r>
              <a:rPr lang="en-US" b="1" dirty="0"/>
              <a:t>And many more…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E0A52EDE-56FA-3349-B69B-7A36783547D5}"/>
              </a:ext>
            </a:extLst>
          </p:cNvPr>
          <p:cNvSpPr txBox="1">
            <a:spLocks/>
          </p:cNvSpPr>
          <p:nvPr/>
        </p:nvSpPr>
        <p:spPr>
          <a:xfrm>
            <a:off x="6096000" y="1355750"/>
            <a:ext cx="2026674" cy="31449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1300" dirty="0"/>
              <a:t>Logan Meredith</a:t>
            </a:r>
          </a:p>
          <a:p>
            <a:pPr marL="342900" indent="-342900"/>
            <a:r>
              <a:rPr lang="en-US" sz="1300" dirty="0"/>
              <a:t>Chris Moore</a:t>
            </a:r>
          </a:p>
          <a:p>
            <a:pPr marL="342900" indent="-342900"/>
            <a:r>
              <a:rPr lang="en-US" sz="1300" dirty="0"/>
              <a:t>Roger Pawlowski</a:t>
            </a:r>
          </a:p>
          <a:p>
            <a:pPr marL="342900" indent="-342900"/>
            <a:r>
              <a:rPr lang="en-US" sz="1300" dirty="0"/>
              <a:t>Edward Phillips</a:t>
            </a:r>
          </a:p>
          <a:p>
            <a:pPr marL="342900" indent="-342900"/>
            <a:r>
              <a:rPr lang="en-US" sz="1300" dirty="0"/>
              <a:t>Bryan Reuter</a:t>
            </a:r>
          </a:p>
          <a:p>
            <a:pPr marL="342900" indent="-342900"/>
            <a:r>
              <a:rPr lang="en-US" sz="1300" dirty="0"/>
              <a:t>Sid Shields</a:t>
            </a:r>
          </a:p>
          <a:p>
            <a:pPr marL="342900" indent="-342900"/>
            <a:r>
              <a:rPr lang="en-US" sz="1300" dirty="0"/>
              <a:t>David Sirajuddin</a:t>
            </a:r>
          </a:p>
          <a:p>
            <a:pPr marL="342900" indent="-342900"/>
            <a:r>
              <a:rPr lang="en-US" sz="1300" dirty="0"/>
              <a:t>Shane Stafford</a:t>
            </a:r>
          </a:p>
          <a:p>
            <a:pPr marL="342900" indent="-342900"/>
            <a:r>
              <a:rPr lang="en-US" sz="1300" dirty="0"/>
              <a:t>Scot Swan</a:t>
            </a:r>
          </a:p>
          <a:p>
            <a:pPr marL="342900" indent="-342900"/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84649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1E04D8-5123-3E27-43C0-A6D6BF2B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6BCB5-56A7-74F9-6A03-DB309F8F7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1489229"/>
          </a:xfrm>
        </p:spPr>
        <p:txBody>
          <a:bodyPr/>
          <a:lstStyle/>
          <a:p>
            <a:r>
              <a:rPr lang="en-US" dirty="0" err="1"/>
              <a:t>Trilinos</a:t>
            </a:r>
            <a:r>
              <a:rPr lang="en-US" dirty="0"/>
              <a:t> provides powerful tools for modeling complex physical systems</a:t>
            </a:r>
          </a:p>
          <a:p>
            <a:r>
              <a:rPr lang="en-US" dirty="0"/>
              <a:t>The “Core” product area supplies foundational building blocks for other packages</a:t>
            </a:r>
          </a:p>
          <a:p>
            <a:r>
              <a:rPr lang="en-US" dirty="0" err="1"/>
              <a:t>Trilinos</a:t>
            </a:r>
            <a:r>
              <a:rPr lang="en-US" dirty="0"/>
              <a:t> enables scalable large-scale simulations on multiple architectures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5E559-5DBF-C86A-6A6A-564825FF18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8" descr="Linux Foundation Announces the Launch of the High-Performance Software  Foundation">
            <a:extLst>
              <a:ext uri="{FF2B5EF4-FFF2-40B4-BE49-F238E27FC236}">
                <a16:creationId xmlns:a16="http://schemas.microsoft.com/office/drawing/2014/main" id="{34859C86-AE7B-564E-8543-5C26CFB1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70" y="5682073"/>
            <a:ext cx="1409407" cy="7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Charliecloud – High Performance Software Foundation (HPSF)">
            <a:extLst>
              <a:ext uri="{FF2B5EF4-FFF2-40B4-BE49-F238E27FC236}">
                <a16:creationId xmlns:a16="http://schemas.microsoft.com/office/drawing/2014/main" id="{6D33CE04-4997-4353-DF32-743756A4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756" y="5789624"/>
            <a:ext cx="1808729" cy="5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7D5B5-3A97-FDC1-0A85-5525187E0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96" y="4476054"/>
            <a:ext cx="2033134" cy="9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U.S. Department of Energy Office of Science">
            <a:extLst>
              <a:ext uri="{FF2B5EF4-FFF2-40B4-BE49-F238E27FC236}">
                <a16:creationId xmlns:a16="http://schemas.microsoft.com/office/drawing/2014/main" id="{065189E1-BDF8-A21E-F549-EAED94D0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93" y="4762819"/>
            <a:ext cx="2579053" cy="43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CP">
            <a:extLst>
              <a:ext uri="{FF2B5EF4-FFF2-40B4-BE49-F238E27FC236}">
                <a16:creationId xmlns:a16="http://schemas.microsoft.com/office/drawing/2014/main" id="{EE772C1B-C440-FD0F-A70C-4D3CABF6E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046" y="4540055"/>
            <a:ext cx="2738223" cy="8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SC Newsletter | Volume 6, Issue 3 | Advanced Simulation and Computing">
            <a:extLst>
              <a:ext uri="{FF2B5EF4-FFF2-40B4-BE49-F238E27FC236}">
                <a16:creationId xmlns:a16="http://schemas.microsoft.com/office/drawing/2014/main" id="{A9AE8030-2D3C-1473-9AE5-D4714BDD5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511" y="2765464"/>
            <a:ext cx="4156722" cy="152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45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99EEA-AEEA-25B1-0A87-0AB90EB0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E38382-A29E-34E5-9925-CD98F400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Area – Provides basic capabilities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2D9B37-2905-8A13-4DE3-9B5CCB96E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08576"/>
              </p:ext>
            </p:extLst>
          </p:nvPr>
        </p:nvGraphicFramePr>
        <p:xfrm>
          <a:off x="352326" y="1199247"/>
          <a:ext cx="11129760" cy="5253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894">
                  <a:extLst>
                    <a:ext uri="{9D8B030D-6E8A-4147-A177-3AD203B41FA5}">
                      <a16:colId xmlns:a16="http://schemas.microsoft.com/office/drawing/2014/main" val="2456658856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276599536"/>
                    </a:ext>
                  </a:extLst>
                </a:gridCol>
                <a:gridCol w="3078866">
                  <a:extLst>
                    <a:ext uri="{9D8B030D-6E8A-4147-A177-3AD203B41FA5}">
                      <a16:colId xmlns:a16="http://schemas.microsoft.com/office/drawing/2014/main" val="876361748"/>
                    </a:ext>
                  </a:extLst>
                </a:gridCol>
              </a:tblGrid>
              <a:tr h="359572">
                <a:tc gridSpan="3">
                  <a:txBody>
                    <a:bodyPr/>
                    <a:lstStyle/>
                    <a:p>
                      <a:r>
                        <a:rPr lang="en-US" sz="1200" b="1" dirty="0" err="1"/>
                        <a:t>Alegbra</a:t>
                      </a:r>
                      <a:r>
                        <a:rPr lang="en-US" sz="1200" b="1" dirty="0"/>
                        <a:t>/</a:t>
                      </a:r>
                      <a:r>
                        <a:rPr lang="en-US" sz="1200" b="1" dirty="0" err="1"/>
                        <a:t>Numerics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69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Kokkos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kokkos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Performance portability library 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Christian Trott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crtrott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938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Kokkos Kernels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kokkos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-kernels)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Optimized math kernels for Kokkos library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Luc Berger-</a:t>
                      </a:r>
                      <a:r>
                        <a:rPr lang="en-US" sz="1200" b="1" dirty="0" err="1"/>
                        <a:t>Vergiat</a:t>
                      </a:r>
                      <a:r>
                        <a:rPr lang="en-US" sz="1200" b="1" dirty="0"/>
                        <a:t>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lucbv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63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RTOp</a:t>
                      </a:r>
                      <a:r>
                        <a:rPr lang="en-US" sz="1200" b="1" dirty="0"/>
                        <a:t>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rtop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Vector Reduction/Transformation </a:t>
                      </a:r>
                      <a:r>
                        <a:rPr lang="en-US" sz="1200" b="1" dirty="0" err="1"/>
                        <a:t>OPerators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Ross Bartlett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bartlettroscoe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424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Thyra</a:t>
                      </a:r>
                      <a:r>
                        <a:rPr lang="en-US" sz="1200" b="1" dirty="0"/>
                        <a:t>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thyra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Abstract numerical algorithms and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Ross Bartlett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bartlettroscoe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6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Tpetra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tpetra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Distributed linear algebra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Chris Siefert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(@csiefert2)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888108"/>
                  </a:ext>
                </a:extLst>
              </a:tr>
              <a:tr h="444184"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Utilities</a:t>
                      </a:r>
                    </a:p>
                  </a:txBody>
                  <a:tcPr>
                    <a:solidFill>
                      <a:srgbClr val="01AC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05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Galeri</a:t>
                      </a:r>
                      <a:r>
                        <a:rPr lang="en-US" sz="1200" b="1" dirty="0"/>
                        <a:t>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galeri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Matrix generation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Jonathan Hu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(@jhux2)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57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PyTrilinos2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(@pytrilinos2)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Python bindings for Trilinos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Christian </a:t>
                      </a:r>
                      <a:r>
                        <a:rPr lang="en-US" sz="1200" b="1" dirty="0" err="1"/>
                        <a:t>Glusa</a:t>
                      </a:r>
                      <a:r>
                        <a:rPr lang="en-US" sz="1200" b="1" dirty="0"/>
                        <a:t>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cgcgcg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200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SEACAS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(@SEACAS)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/>
                        <a:t>Utilities supporting finite element analysis</a:t>
                      </a:r>
                      <a:endParaRPr lang="en-US" sz="12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Greg </a:t>
                      </a:r>
                      <a:r>
                        <a:rPr lang="en-US" sz="1200" b="1" dirty="0" err="1"/>
                        <a:t>Sjaardema</a:t>
                      </a:r>
                      <a:r>
                        <a:rPr lang="en-US" sz="1200" b="1" dirty="0"/>
                        <a:t>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gsjaardema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39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Teuchos</a:t>
                      </a:r>
                      <a:r>
                        <a:rPr lang="en-US" sz="1200" b="1" dirty="0"/>
                        <a:t>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teuchos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Common tools </a:t>
                      </a:r>
                      <a:r>
                        <a:rPr lang="en-US" sz="1200" b="1" i="1" dirty="0"/>
                        <a:t>(smart pointers, parameter lists, …)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Roger Pawlowski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rppawlo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13789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Meshing / Domain Decomposition</a:t>
                      </a:r>
                    </a:p>
                  </a:txBody>
                  <a:tcPr>
                    <a:solidFill>
                      <a:srgbClr val="01AC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13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/>
                        <a:t>Pamgen</a:t>
                      </a:r>
                      <a:r>
                        <a:rPr lang="en-US" sz="1200" b="1" dirty="0"/>
                        <a:t>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pamgen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Mesh generation tools for simple shapes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Roger Pawlowski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rppawlo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8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Zoltan/Zoltan2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zoltan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@zoltan2)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Load balancing and partitioning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Erik Boman  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(@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egboman</a:t>
                      </a:r>
                      <a:r>
                        <a:rPr lang="en-US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447402"/>
                  </a:ext>
                </a:extLst>
              </a:tr>
            </a:tbl>
          </a:graphicData>
        </a:graphic>
      </p:graphicFrame>
      <p:pic>
        <p:nvPicPr>
          <p:cNvPr id="7" name="Picture 18" descr="Roger P. Pawlowski's badge photo">
            <a:extLst>
              <a:ext uri="{FF2B5EF4-FFF2-40B4-BE49-F238E27FC236}">
                <a16:creationId xmlns:a16="http://schemas.microsoft.com/office/drawing/2014/main" id="{A159CEDF-8F88-BABB-5804-55C0B0812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3" b="-8453"/>
          <a:stretch/>
        </p:blipFill>
        <p:spPr bwMode="auto">
          <a:xfrm>
            <a:off x="10007608" y="19633"/>
            <a:ext cx="1081795" cy="10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1172D-EE3A-8FBF-DA57-D0666A5AA8D5}"/>
              </a:ext>
            </a:extLst>
          </p:cNvPr>
          <p:cNvSpPr txBox="1"/>
          <p:nvPr/>
        </p:nvSpPr>
        <p:spPr>
          <a:xfrm>
            <a:off x="9878932" y="995167"/>
            <a:ext cx="1385444" cy="276999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200" dirty="0"/>
              <a:t>Roger Pawlowski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292F2-332B-7272-34CB-D0DFCB9C8458}"/>
              </a:ext>
            </a:extLst>
          </p:cNvPr>
          <p:cNvSpPr txBox="1"/>
          <p:nvPr/>
        </p:nvSpPr>
        <p:spPr>
          <a:xfrm>
            <a:off x="3266249" y="6472497"/>
            <a:ext cx="495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b="1" dirty="0" err="1">
                <a:solidFill>
                  <a:srgbClr val="FF0000"/>
                </a:solidFill>
              </a:rPr>
              <a:t>PyTrilinos</a:t>
            </a:r>
            <a:r>
              <a:rPr lang="en-US" b="1" dirty="0">
                <a:solidFill>
                  <a:srgbClr val="FF0000"/>
                </a:solidFill>
              </a:rPr>
              <a:t>: Christian </a:t>
            </a:r>
            <a:r>
              <a:rPr lang="en-US" b="1" dirty="0" err="1">
                <a:solidFill>
                  <a:srgbClr val="FF0000"/>
                </a:solidFill>
              </a:rPr>
              <a:t>Glusa’s</a:t>
            </a:r>
            <a:r>
              <a:rPr lang="en-US" b="1" dirty="0">
                <a:solidFill>
                  <a:srgbClr val="FF0000"/>
                </a:solidFill>
              </a:rPr>
              <a:t> talk @4:40pm</a:t>
            </a:r>
          </a:p>
        </p:txBody>
      </p:sp>
    </p:spTree>
    <p:extLst>
      <p:ext uri="{BB962C8B-B14F-4D97-AF65-F5344CB8AC3E}">
        <p14:creationId xmlns:p14="http://schemas.microsoft.com/office/powerpoint/2010/main" val="101396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A3F4FE-58E3-4CAC-6355-FA422895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Portability: </a:t>
            </a:r>
            <a:r>
              <a:rPr lang="en-US" dirty="0" err="1"/>
              <a:t>Kokkos</a:t>
            </a:r>
            <a:r>
              <a:rPr lang="en-US" dirty="0"/>
              <a:t>™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B9DE1-4D94-F585-7716-5C7D5E15E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2905779" cy="50498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Shared memory programming model in C++</a:t>
            </a:r>
          </a:p>
          <a:p>
            <a:r>
              <a:rPr lang="en-US" dirty="0"/>
              <a:t>Write once, run on many architectures</a:t>
            </a:r>
          </a:p>
          <a:p>
            <a:r>
              <a:rPr lang="en-US" dirty="0"/>
              <a:t>Thread scalable parallel patterns: for, reduce, scan, task</a:t>
            </a:r>
          </a:p>
          <a:p>
            <a:r>
              <a:rPr lang="en-US" dirty="0"/>
              <a:t>Execution and Memory spaces</a:t>
            </a:r>
          </a:p>
          <a:p>
            <a:r>
              <a:rPr lang="en-US" dirty="0"/>
              <a:t>Multidimensional array with compile-time polymorphic layouts</a:t>
            </a:r>
          </a:p>
          <a:p>
            <a:r>
              <a:rPr lang="en-US" dirty="0" err="1"/>
              <a:t>Kokkos</a:t>
            </a:r>
            <a:r>
              <a:rPr lang="en-US" dirty="0"/>
              <a:t> </a:t>
            </a:r>
            <a:r>
              <a:rPr lang="en-US" dirty="0" err="1"/>
              <a:t>devs</a:t>
            </a:r>
            <a:r>
              <a:rPr lang="en-US" dirty="0"/>
              <a:t> are on the </a:t>
            </a:r>
            <a:r>
              <a:rPr lang="en-US" dirty="0" err="1"/>
              <a:t>c++</a:t>
            </a:r>
            <a:r>
              <a:rPr lang="en-US" dirty="0"/>
              <a:t> committee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D80325-1FED-AD5A-930C-BFFEE035E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D4E2A-E07A-D4E4-62F5-87472364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008" y="1357017"/>
            <a:ext cx="8504055" cy="4434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EB54B-0094-707F-AFF9-608E76033BD6}"/>
              </a:ext>
            </a:extLst>
          </p:cNvPr>
          <p:cNvSpPr txBox="1"/>
          <p:nvPr/>
        </p:nvSpPr>
        <p:spPr>
          <a:xfrm>
            <a:off x="559397" y="6301646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https://</a:t>
            </a:r>
            <a:r>
              <a:rPr lang="en-US" sz="1800" u="sng" dirty="0" err="1"/>
              <a:t>github.com</a:t>
            </a:r>
            <a:r>
              <a:rPr lang="en-US" sz="1800" u="sng" dirty="0"/>
              <a:t>/</a:t>
            </a:r>
            <a:r>
              <a:rPr lang="en-US" sz="1800" u="sng" dirty="0" err="1"/>
              <a:t>kokkos</a:t>
            </a:r>
            <a:r>
              <a:rPr lang="en-US" sz="1800" u="sng" dirty="0"/>
              <a:t>/</a:t>
            </a:r>
            <a:r>
              <a:rPr lang="en-US" sz="1800" u="sng" dirty="0" err="1"/>
              <a:t>kokkos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8706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836E-7E79-D196-E5CA-FE2FE7EE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Portable linear Algebra: </a:t>
            </a:r>
            <a:r>
              <a:rPr lang="en-US" dirty="0" err="1"/>
              <a:t>Kokkos</a:t>
            </a:r>
            <a:r>
              <a:rPr lang="en-US" dirty="0"/>
              <a:t>-Kernels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B9007-C252-4D45-938C-AC37E8FCF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79" y="1464230"/>
            <a:ext cx="5243802" cy="4411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KokkosKernels</a:t>
            </a:r>
            <a:r>
              <a:rPr lang="en-US" dirty="0"/>
              <a:t> provides math kernels for dense and sparse linear algebra as well as graph computations.</a:t>
            </a:r>
          </a:p>
          <a:p>
            <a:r>
              <a:rPr lang="en-US" dirty="0"/>
              <a:t>Portable BLAS, Sparse and Graph kernels </a:t>
            </a:r>
          </a:p>
          <a:p>
            <a:r>
              <a:rPr lang="en-US" dirty="0"/>
              <a:t>Generic implementations for various scalar types and data layouts </a:t>
            </a:r>
          </a:p>
          <a:p>
            <a:r>
              <a:rPr lang="en-US" dirty="0"/>
              <a:t>Access to major vendor optimized math libraries. </a:t>
            </a:r>
          </a:p>
          <a:p>
            <a:r>
              <a:rPr lang="en-US" dirty="0"/>
              <a:t>Expand the scope of BLAS to hierarchical implementations.</a:t>
            </a:r>
          </a:p>
          <a:p>
            <a:r>
              <a:rPr lang="en-US" dirty="0"/>
              <a:t>Batched BLAS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B5303-0456-29DE-AFF0-49E7A8B08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E1F6E-8DDE-93C8-3FA8-58AB911B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428" y="1429233"/>
            <a:ext cx="6071994" cy="316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1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0424-138D-650C-198C-EB277C50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Sparse Linear Algebra: TPETRA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420BD-29B0-4935-2B06-476BCCA3D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6365466" cy="50498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Basic building blocks for </a:t>
            </a:r>
            <a:r>
              <a:rPr lang="en-US" dirty="0" err="1"/>
              <a:t>Trilinos</a:t>
            </a:r>
            <a:r>
              <a:rPr lang="en-US" dirty="0"/>
              <a:t> solvers and preconditioners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Provides</a:t>
            </a:r>
          </a:p>
          <a:p>
            <a:pPr lvl="1"/>
            <a:r>
              <a:rPr lang="en-US" dirty="0"/>
              <a:t>Maps (distributed index array)</a:t>
            </a:r>
          </a:p>
          <a:p>
            <a:pPr lvl="1"/>
            <a:r>
              <a:rPr lang="en-US" dirty="0"/>
              <a:t>Sparse graphs, (block) sparse matrices, &amp; dense vectors/</a:t>
            </a:r>
            <a:r>
              <a:rPr lang="en-US" dirty="0" err="1"/>
              <a:t>multivectors</a:t>
            </a:r>
            <a:endParaRPr lang="en-US" dirty="0"/>
          </a:p>
          <a:p>
            <a:pPr lvl="1"/>
            <a:r>
              <a:rPr lang="en-US" dirty="0"/>
              <a:t>Norms, </a:t>
            </a:r>
            <a:r>
              <a:rPr lang="en-US" dirty="0" err="1"/>
              <a:t>SpMV</a:t>
            </a:r>
            <a:r>
              <a:rPr lang="en-US" dirty="0"/>
              <a:t>, </a:t>
            </a:r>
            <a:r>
              <a:rPr lang="en-US" dirty="0" err="1"/>
              <a:t>SpGEMM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MPI communication &amp; data (re)distribution</a:t>
            </a:r>
          </a:p>
          <a:p>
            <a:pPr lvl="1"/>
            <a:r>
              <a:rPr lang="en-US" dirty="0"/>
              <a:t>Fill: {</a:t>
            </a:r>
            <a:r>
              <a:rPr lang="en-US" dirty="0" err="1"/>
              <a:t>Create,modify</a:t>
            </a:r>
            <a:r>
              <a:rPr lang="en-US" dirty="0"/>
              <a:t>} {</a:t>
            </a:r>
            <a:r>
              <a:rPr lang="en-US" dirty="0" err="1"/>
              <a:t>graph,matrix,vector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Key features</a:t>
            </a:r>
          </a:p>
          <a:p>
            <a:pPr lvl="1"/>
            <a:r>
              <a:rPr lang="en-US" dirty="0"/>
              <a:t>Can pick type of values (real, complex, automatic differentiation, ensemble, …)</a:t>
            </a:r>
          </a:p>
          <a:p>
            <a:pPr lvl="1"/>
            <a:r>
              <a:rPr lang="en-US" dirty="0"/>
              <a:t>Detailed performance monitoring (</a:t>
            </a:r>
            <a:r>
              <a:rPr lang="en-US" b="1" dirty="0">
                <a:solidFill>
                  <a:srgbClr val="FF0000"/>
                </a:solidFill>
              </a:rPr>
              <a:t>see Chris Siefert’s talk @4:20pm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21A56-C0DE-2B9C-45AD-52CF78664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Petra_First_Glimpse.jpg">
            <a:extLst>
              <a:ext uri="{FF2B5EF4-FFF2-40B4-BE49-F238E27FC236}">
                <a16:creationId xmlns:a16="http://schemas.microsoft.com/office/drawing/2014/main" id="{8BCFC1EA-3520-0602-4DBB-086CB92CD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93" y="419787"/>
            <a:ext cx="3749377" cy="5624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98D22-9C92-4600-1AB4-2968726064E3}"/>
              </a:ext>
            </a:extLst>
          </p:cNvPr>
          <p:cNvSpPr txBox="1"/>
          <p:nvPr/>
        </p:nvSpPr>
        <p:spPr>
          <a:xfrm rot="16200000">
            <a:off x="8572323" y="3096503"/>
            <a:ext cx="513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/wiki/Siq#/media/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File:Petra_First_Glimpse.jpg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5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224A-D883-E7C2-AC93-5CCF9953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Abstraction Layer: Thyra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D9F43-8C2F-F2F2-A09C-C12AA8428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914400"/>
            <a:ext cx="5195034" cy="570557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Abstractions for:</a:t>
            </a:r>
          </a:p>
          <a:p>
            <a:pPr lvl="1"/>
            <a:r>
              <a:rPr lang="en-US" dirty="0"/>
              <a:t>Vector/Operator (+Blocked wrappers)</a:t>
            </a:r>
          </a:p>
          <a:p>
            <a:pPr lvl="1"/>
            <a:r>
              <a:rPr lang="en-US" dirty="0"/>
              <a:t>Linear solvers/Preconditioners</a:t>
            </a:r>
          </a:p>
          <a:p>
            <a:pPr lvl="1"/>
            <a:r>
              <a:rPr lang="en-US" dirty="0"/>
              <a:t>Nonlinear solvers</a:t>
            </a:r>
          </a:p>
          <a:p>
            <a:pPr lvl="1"/>
            <a:r>
              <a:rPr lang="en-US" dirty="0"/>
              <a:t>Physics model interface (solver callback API)</a:t>
            </a:r>
          </a:p>
          <a:p>
            <a:r>
              <a:rPr lang="en-US" dirty="0"/>
              <a:t>Matrix/Vector operations are handled in native data structures</a:t>
            </a:r>
          </a:p>
          <a:p>
            <a:pPr lvl="1"/>
            <a:r>
              <a:rPr lang="en-US" dirty="0" err="1"/>
              <a:t>Tpetra</a:t>
            </a:r>
            <a:r>
              <a:rPr lang="en-US" dirty="0"/>
              <a:t>, </a:t>
            </a:r>
            <a:r>
              <a:rPr lang="en-US" dirty="0" err="1"/>
              <a:t>Epetra</a:t>
            </a:r>
            <a:r>
              <a:rPr lang="en-US" dirty="0"/>
              <a:t>, PETSC, …</a:t>
            </a:r>
          </a:p>
          <a:p>
            <a:r>
              <a:rPr lang="en-US" dirty="0"/>
              <a:t>Used to write higher level packages/algorithms</a:t>
            </a:r>
          </a:p>
          <a:p>
            <a:pPr lvl="1"/>
            <a:r>
              <a:rPr lang="en-US" dirty="0"/>
              <a:t>Wrapper to all linear solver/preconditioners (</a:t>
            </a:r>
            <a:r>
              <a:rPr lang="en-US" b="1" dirty="0" err="1">
                <a:solidFill>
                  <a:srgbClr val="0070C0"/>
                </a:solidFill>
              </a:rPr>
              <a:t>Stratimikos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Physics-based block preconditioners (</a:t>
            </a:r>
            <a:r>
              <a:rPr lang="en-US" b="1" dirty="0">
                <a:solidFill>
                  <a:srgbClr val="0070C0"/>
                </a:solidFill>
              </a:rPr>
              <a:t>TEKO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Nonlinear solver (</a:t>
            </a:r>
            <a:r>
              <a:rPr lang="en-US" b="1" dirty="0">
                <a:solidFill>
                  <a:srgbClr val="0070C0"/>
                </a:solidFill>
              </a:rPr>
              <a:t>NOX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 integration (</a:t>
            </a:r>
            <a:r>
              <a:rPr lang="en-US" b="1" dirty="0">
                <a:solidFill>
                  <a:srgbClr val="0070C0"/>
                </a:solidFill>
              </a:rPr>
              <a:t>Tempus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Optimization (</a:t>
            </a:r>
            <a:r>
              <a:rPr lang="en-US" b="1" dirty="0">
                <a:solidFill>
                  <a:srgbClr val="0070C0"/>
                </a:solidFill>
              </a:rPr>
              <a:t>ROL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Bifurcation/Stability Analysis (</a:t>
            </a:r>
            <a:r>
              <a:rPr lang="en-US" b="1" dirty="0">
                <a:solidFill>
                  <a:srgbClr val="0070C0"/>
                </a:solidFill>
              </a:rPr>
              <a:t>LOCA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DB2E8-F6BE-1FDB-6625-7DC2BCC35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5" descr="ThyraOperatorVector-simple">
            <a:extLst>
              <a:ext uri="{FF2B5EF4-FFF2-40B4-BE49-F238E27FC236}">
                <a16:creationId xmlns:a16="http://schemas.microsoft.com/office/drawing/2014/main" id="{B740DEB0-E9FB-2C09-5DB0-25ED8A6A1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2" y="755620"/>
            <a:ext cx="4158262" cy="316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582EE41-D6E3-13FC-1214-A885B74EE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212" y="4442451"/>
            <a:ext cx="3324817" cy="1346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8A82DD-BD29-B556-4111-518A23E97D55}"/>
              </a:ext>
            </a:extLst>
          </p:cNvPr>
          <p:cNvSpPr txBox="1"/>
          <p:nvPr/>
        </p:nvSpPr>
        <p:spPr>
          <a:xfrm>
            <a:off x="10576871" y="4299978"/>
            <a:ext cx="1533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See Malachi Phillips’s Talk @4pm</a:t>
            </a:r>
          </a:p>
        </p:txBody>
      </p:sp>
    </p:spTree>
    <p:extLst>
      <p:ext uri="{BB962C8B-B14F-4D97-AF65-F5344CB8AC3E}">
        <p14:creationId xmlns:p14="http://schemas.microsoft.com/office/powerpoint/2010/main" val="411682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7011-6D6F-43C1-2627-84905BE7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Partitioning and Load Balancing: Zoltan/Zoltan2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B592C-49FD-EE23-8320-06138C89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5743674" cy="504981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Zoltan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Zoltan2</a:t>
            </a:r>
            <a:r>
              <a:rPr lang="en-US" dirty="0"/>
              <a:t> are packages for partitioning, load balancing, and combinatorial scientific computing</a:t>
            </a:r>
          </a:p>
          <a:p>
            <a:pPr lvl="1"/>
            <a:r>
              <a:rPr lang="en-US" dirty="0"/>
              <a:t>Both have a collection of algorithms (geometric partitioning, graph, hypergraph, etc.)</a:t>
            </a:r>
          </a:p>
          <a:p>
            <a:r>
              <a:rPr lang="en-US" dirty="0"/>
              <a:t>Zoltan is quite old (~2000) and can be used stand-alone on CPUs</a:t>
            </a:r>
          </a:p>
          <a:p>
            <a:r>
              <a:rPr lang="en-US" dirty="0"/>
              <a:t>Zoltan2 is fairly new and a tightly integrated </a:t>
            </a:r>
            <a:r>
              <a:rPr lang="en-US" dirty="0" err="1"/>
              <a:t>Trilinos</a:t>
            </a:r>
            <a:r>
              <a:rPr lang="en-US" dirty="0"/>
              <a:t> package </a:t>
            </a:r>
          </a:p>
          <a:p>
            <a:pPr lvl="1"/>
            <a:r>
              <a:rPr lang="en-US" dirty="0"/>
              <a:t>Supports </a:t>
            </a:r>
            <a:r>
              <a:rPr lang="en-US" dirty="0" err="1"/>
              <a:t>Kokkos</a:t>
            </a:r>
            <a:r>
              <a:rPr lang="en-US" dirty="0"/>
              <a:t> and GPUs</a:t>
            </a:r>
          </a:p>
          <a:p>
            <a:pPr lvl="1"/>
            <a:r>
              <a:rPr lang="en-US" dirty="0"/>
              <a:t>Works with </a:t>
            </a:r>
            <a:r>
              <a:rPr lang="en-US" dirty="0" err="1"/>
              <a:t>Tpetra</a:t>
            </a:r>
            <a:r>
              <a:rPr lang="en-US" dirty="0"/>
              <a:t> matrices and vectors</a:t>
            </a:r>
          </a:p>
          <a:p>
            <a:pPr lvl="1"/>
            <a:r>
              <a:rPr lang="en-US" dirty="0"/>
              <a:t>Currently depends on Zoltan (though some algorithms have been reimplemented)</a:t>
            </a:r>
          </a:p>
          <a:p>
            <a:pPr lvl="1"/>
            <a:r>
              <a:rPr lang="en-US" dirty="0"/>
              <a:t>Has similar features/functionality to Zoltan but not exactly the same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EC872-B04B-61D7-E207-447056826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72DEE-B5DD-3A64-82AF-92D0DA67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850" y="3843007"/>
            <a:ext cx="3781209" cy="28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0B5AC3F4-7DD5-D4E0-1233-67A9E58B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656" y="894731"/>
            <a:ext cx="2640448" cy="253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49460DD-0636-9B2B-6F67-F5F7084B8721}"/>
              </a:ext>
            </a:extLst>
          </p:cNvPr>
          <p:cNvGrpSpPr>
            <a:grpSpLocks/>
          </p:cNvGrpSpPr>
          <p:nvPr/>
        </p:nvGrpSpPr>
        <p:grpSpPr bwMode="auto">
          <a:xfrm>
            <a:off x="9055364" y="1659114"/>
            <a:ext cx="2925082" cy="2008186"/>
            <a:chOff x="2865" y="2580"/>
            <a:chExt cx="2767" cy="15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3533182-722A-AC3A-4CFB-91B002C2F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" y="2580"/>
              <a:ext cx="2767" cy="1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0DC55EBA-1292-E087-AB17-333414E88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7" y="2688"/>
              <a:ext cx="636" cy="134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7135F9DD-FAD0-D78E-0CB4-9CD5D3B30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6" y="2873"/>
              <a:ext cx="1220" cy="37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CF6152AE-95B4-586E-7631-67FAFE6B3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8" y="3413"/>
              <a:ext cx="1488" cy="47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6751C430-8C02-5743-603F-87894403F2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2908"/>
              <a:ext cx="268" cy="613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6EF3B7B8-2608-0A77-5EB7-2B5EA738F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05" y="2731"/>
              <a:ext cx="167" cy="40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3426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92E8-3F48-27D6-D701-A0423BD2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 I/O Tools: SEACAS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9650A-0B6C-FB16-7C7A-806CF6CA8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7" y="1225691"/>
            <a:ext cx="6688398" cy="50498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Provide IO for Sandia finite-element applications</a:t>
            </a:r>
          </a:p>
          <a:p>
            <a:r>
              <a:rPr lang="en-US" dirty="0"/>
              <a:t>Provide applications and libraries for analyst workflow</a:t>
            </a:r>
          </a:p>
          <a:p>
            <a:r>
              <a:rPr lang="en-US" dirty="0"/>
              <a:t>Support Production Analysts and Path-Forward Developers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SEACAS</a:t>
            </a:r>
            <a:r>
              <a:rPr lang="en-US" dirty="0"/>
              <a:t> contains the </a:t>
            </a:r>
            <a:r>
              <a:rPr lang="en-US" b="1" dirty="0">
                <a:solidFill>
                  <a:srgbClr val="0070C0"/>
                </a:solidFill>
              </a:rPr>
              <a:t>Exodus</a:t>
            </a:r>
            <a:r>
              <a:rPr lang="en-US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IOSS</a:t>
            </a:r>
            <a:r>
              <a:rPr lang="en-US" dirty="0"/>
              <a:t> finite element input/output libraries; applications supporting meshing, preprocessing, postprocessing, graphics, database translation; and support libraries..</a:t>
            </a:r>
          </a:p>
          <a:p>
            <a:pPr marL="0" indent="0">
              <a:buNone/>
            </a:pPr>
            <a:r>
              <a:rPr lang="en-US" dirty="0"/>
              <a:t>Exodus is a model developed to store and retrieve data for finite element analyses in a random access, machine independent, binary file that is written and read via C, C++, or Fortran APIs.</a:t>
            </a:r>
          </a:p>
          <a:p>
            <a:pPr marL="0" indent="0">
              <a:buNone/>
            </a:pPr>
            <a:r>
              <a:rPr lang="en-US" dirty="0"/>
              <a:t>The </a:t>
            </a:r>
            <a:r>
              <a:rPr lang="en-US" b="1" dirty="0">
                <a:solidFill>
                  <a:srgbClr val="0070C0"/>
                </a:solidFill>
              </a:rPr>
              <a:t>IO Subsystem </a:t>
            </a:r>
            <a:r>
              <a:rPr lang="en-US" dirty="0"/>
              <a:t>(IOSS) is a high-level database access API designed to give a format-agnostic interface to I/O capabilities with multiple backends outputting data to multiple formats. Supported input and output formats are </a:t>
            </a:r>
            <a:r>
              <a:rPr lang="en-US" b="1" dirty="0">
                <a:solidFill>
                  <a:srgbClr val="0070C0"/>
                </a:solidFill>
              </a:rPr>
              <a:t>Exodus</a:t>
            </a:r>
            <a:r>
              <a:rPr lang="en-US" dirty="0"/>
              <a:t>, </a:t>
            </a:r>
            <a:r>
              <a:rPr lang="en-US" b="1" dirty="0">
                <a:solidFill>
                  <a:srgbClr val="0070C0"/>
                </a:solidFill>
              </a:rPr>
              <a:t>CGNS</a:t>
            </a:r>
            <a:r>
              <a:rPr lang="en-US" dirty="0"/>
              <a:t>, </a:t>
            </a:r>
            <a:r>
              <a:rPr lang="en-US" dirty="0" err="1"/>
              <a:t>HeartBeat</a:t>
            </a:r>
            <a:r>
              <a:rPr lang="en-US" dirty="0"/>
              <a:t>, History, Generated, </a:t>
            </a:r>
            <a:r>
              <a:rPr lang="en-US" dirty="0" err="1"/>
              <a:t>Pamgen</a:t>
            </a:r>
            <a:r>
              <a:rPr lang="en-US" dirty="0"/>
              <a:t>, </a:t>
            </a:r>
            <a:r>
              <a:rPr lang="en-US" dirty="0" err="1"/>
              <a:t>TextMesh</a:t>
            </a:r>
            <a:r>
              <a:rPr lang="en-US" dirty="0"/>
              <a:t>, ADIOS2, FAODEL, Catalyst2, Null.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80C20-C1F3-96D5-1AE7-8B22D55C3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E136BF23-B704-121C-5412-9C38F6ABD72C}"/>
              </a:ext>
            </a:extLst>
          </p:cNvPr>
          <p:cNvSpPr/>
          <p:nvPr/>
        </p:nvSpPr>
        <p:spPr>
          <a:xfrm>
            <a:off x="8795452" y="865913"/>
            <a:ext cx="3064728" cy="2688530"/>
          </a:xfrm>
          <a:prstGeom prst="cloud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 err="1"/>
              <a:t>aprepro</a:t>
            </a:r>
            <a:r>
              <a:rPr lang="en-US" sz="1200" dirty="0"/>
              <a:t>, algebra, blot, conjoin, </a:t>
            </a:r>
            <a:r>
              <a:rPr lang="en-US" sz="1200" dirty="0" err="1"/>
              <a:t>cpup</a:t>
            </a:r>
            <a:r>
              <a:rPr lang="en-US" sz="1200" dirty="0"/>
              <a:t>, </a:t>
            </a:r>
            <a:r>
              <a:rPr lang="en-US" sz="1200" dirty="0" err="1"/>
              <a:t>ejoin</a:t>
            </a:r>
            <a:r>
              <a:rPr lang="en-US" sz="1200" dirty="0"/>
              <a:t>, </a:t>
            </a:r>
            <a:r>
              <a:rPr lang="en-US" sz="1200" dirty="0" err="1"/>
              <a:t>epu</a:t>
            </a:r>
            <a:r>
              <a:rPr lang="en-US" sz="1200" dirty="0"/>
              <a:t>, exo2mat, </a:t>
            </a:r>
            <a:r>
              <a:rPr lang="en-US" sz="1200" dirty="0" err="1"/>
              <a:t>exo_format</a:t>
            </a:r>
            <a:r>
              <a:rPr lang="en-US" sz="1200" dirty="0"/>
              <a:t>, </a:t>
            </a:r>
            <a:r>
              <a:rPr lang="en-US" sz="1200" dirty="0" err="1"/>
              <a:t>exodiff</a:t>
            </a:r>
            <a:r>
              <a:rPr lang="en-US" sz="1200" dirty="0"/>
              <a:t>, </a:t>
            </a:r>
            <a:r>
              <a:rPr lang="en-US" sz="1200" dirty="0" err="1"/>
              <a:t>exomatlab</a:t>
            </a:r>
            <a:r>
              <a:rPr lang="en-US" sz="1200" dirty="0"/>
              <a:t>, explore fastq,gen3d, </a:t>
            </a:r>
            <a:r>
              <a:rPr lang="en-US" sz="1200" dirty="0" err="1"/>
              <a:t>genshell</a:t>
            </a:r>
            <a:r>
              <a:rPr lang="en-US" sz="1200" dirty="0"/>
              <a:t>, </a:t>
            </a:r>
            <a:r>
              <a:rPr lang="en-US" sz="1200" dirty="0" err="1"/>
              <a:t>gjoin</a:t>
            </a:r>
            <a:r>
              <a:rPr lang="en-US" sz="1200" dirty="0"/>
              <a:t>, </a:t>
            </a:r>
            <a:r>
              <a:rPr lang="en-US" sz="1200" dirty="0" err="1"/>
              <a:t>grepos</a:t>
            </a:r>
            <a:r>
              <a:rPr lang="en-US" sz="1200" dirty="0"/>
              <a:t>, </a:t>
            </a:r>
            <a:r>
              <a:rPr lang="en-US" sz="1200" dirty="0" err="1"/>
              <a:t>io_shell</a:t>
            </a:r>
            <a:r>
              <a:rPr lang="en-US" sz="1200" dirty="0"/>
              <a:t>, </a:t>
            </a:r>
            <a:r>
              <a:rPr lang="en-US" sz="1200" dirty="0" err="1"/>
              <a:t>io_info</a:t>
            </a:r>
            <a:r>
              <a:rPr lang="en-US" sz="1200" dirty="0"/>
              <a:t>, </a:t>
            </a:r>
            <a:r>
              <a:rPr lang="en-US" sz="1200" dirty="0" err="1"/>
              <a:t>io_modify</a:t>
            </a:r>
            <a:r>
              <a:rPr lang="en-US" sz="1200" dirty="0"/>
              <a:t>, </a:t>
            </a:r>
            <a:r>
              <a:rPr lang="en-US" sz="1200" dirty="0" err="1"/>
              <a:t>mapvar</a:t>
            </a:r>
            <a:r>
              <a:rPr lang="en-US" sz="1200" dirty="0"/>
              <a:t>, mat2exo, nas2exo, </a:t>
            </a:r>
            <a:r>
              <a:rPr lang="en-US" sz="1200" dirty="0" err="1"/>
              <a:t>nem_slice</a:t>
            </a:r>
            <a:r>
              <a:rPr lang="en-US" sz="1200" dirty="0"/>
              <a:t>, </a:t>
            </a:r>
            <a:r>
              <a:rPr lang="en-US" sz="1200" dirty="0" err="1"/>
              <a:t>nem_spread</a:t>
            </a:r>
            <a:r>
              <a:rPr lang="en-US" sz="1200" dirty="0"/>
              <a:t>, numbers, </a:t>
            </a:r>
            <a:r>
              <a:rPr lang="en-US" sz="1200" dirty="0" err="1"/>
              <a:t>exotxt</a:t>
            </a:r>
            <a:r>
              <a:rPr lang="en-US" sz="1200" dirty="0"/>
              <a:t>, </a:t>
            </a:r>
            <a:r>
              <a:rPr lang="en-US" sz="1200" dirty="0" err="1"/>
              <a:t>txtexo</a:t>
            </a:r>
            <a:r>
              <a:rPr lang="en-US" sz="1200" dirty="0"/>
              <a:t>, slice, </a:t>
            </a:r>
            <a:r>
              <a:rPr lang="en-US" sz="1200" dirty="0" err="1"/>
              <a:t>zellij</a:t>
            </a:r>
            <a:endParaRPr lang="en-US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F35461-6422-A0D8-C90C-951D67288102}"/>
              </a:ext>
            </a:extLst>
          </p:cNvPr>
          <p:cNvGrpSpPr/>
          <p:nvPr/>
        </p:nvGrpSpPr>
        <p:grpSpPr>
          <a:xfrm>
            <a:off x="8694307" y="3722229"/>
            <a:ext cx="3277160" cy="2304395"/>
            <a:chOff x="3637344" y="820312"/>
            <a:chExt cx="5357443" cy="4132689"/>
          </a:xfrm>
          <a:solidFill>
            <a:schemeClr val="accent4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B90BE4B-7173-931F-4EDF-D1E48305620E}"/>
                </a:ext>
              </a:extLst>
            </p:cNvPr>
            <p:cNvGrpSpPr/>
            <p:nvPr/>
          </p:nvGrpSpPr>
          <p:grpSpPr>
            <a:xfrm>
              <a:off x="3637344" y="1661116"/>
              <a:ext cx="5357443" cy="3291885"/>
              <a:chOff x="3637344" y="1661116"/>
              <a:chExt cx="5357443" cy="3291885"/>
            </a:xfrm>
            <a:grpFill/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572AC76-39F3-BFF3-F589-59DCEFA982F2}"/>
                  </a:ext>
                </a:extLst>
              </p:cNvPr>
              <p:cNvGrpSpPr/>
              <p:nvPr/>
            </p:nvGrpSpPr>
            <p:grpSpPr>
              <a:xfrm>
                <a:off x="3637344" y="1661117"/>
                <a:ext cx="5278056" cy="3291884"/>
                <a:chOff x="2650603" y="706631"/>
                <a:chExt cx="5278056" cy="3340847"/>
              </a:xfrm>
              <a:grpFill/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93E43F26-BA2B-B323-93EE-5640AC627937}"/>
                    </a:ext>
                  </a:extLst>
                </p:cNvPr>
                <p:cNvSpPr/>
                <p:nvPr/>
              </p:nvSpPr>
              <p:spPr>
                <a:xfrm>
                  <a:off x="4409955" y="1580519"/>
                  <a:ext cx="1759352" cy="67133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</a:rPr>
                    <a:t>Exodus</a:t>
                  </a:r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1888BBA5-DFE4-1C1E-2400-3EA3E79A2B20}"/>
                    </a:ext>
                  </a:extLst>
                </p:cNvPr>
                <p:cNvSpPr/>
                <p:nvPr/>
              </p:nvSpPr>
              <p:spPr>
                <a:xfrm>
                  <a:off x="4409955" y="2454407"/>
                  <a:ext cx="1759352" cy="67133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tx1"/>
                      </a:solidFill>
                    </a:rPr>
                    <a:t>NetCDF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4DA724BB-F8F9-F442-278B-905D237AF73D}"/>
                    </a:ext>
                  </a:extLst>
                </p:cNvPr>
                <p:cNvSpPr/>
                <p:nvPr/>
              </p:nvSpPr>
              <p:spPr>
                <a:xfrm>
                  <a:off x="4409955" y="706631"/>
                  <a:ext cx="1759352" cy="67133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>
                      <a:solidFill>
                        <a:schemeClr val="bg1"/>
                      </a:solidFill>
                    </a:rPr>
                    <a:t>Ioss</a:t>
                  </a:r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68EBF27-F000-3F9D-B494-C8EF80DC8745}"/>
                    </a:ext>
                  </a:extLst>
                </p:cNvPr>
                <p:cNvGrpSpPr/>
                <p:nvPr/>
              </p:nvGrpSpPr>
              <p:grpSpPr>
                <a:xfrm>
                  <a:off x="2650603" y="3367457"/>
                  <a:ext cx="5278056" cy="680021"/>
                  <a:chOff x="3530279" y="3328295"/>
                  <a:chExt cx="5278056" cy="680021"/>
                </a:xfrm>
                <a:grpFill/>
              </p:grpSpPr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23CEC00F-6B8F-D61C-48C2-5EFFA7AC948A}"/>
                      </a:ext>
                    </a:extLst>
                  </p:cNvPr>
                  <p:cNvSpPr/>
                  <p:nvPr/>
                </p:nvSpPr>
                <p:spPr>
                  <a:xfrm>
                    <a:off x="5289631" y="3328295"/>
                    <a:ext cx="1759352" cy="671332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err="1">
                        <a:solidFill>
                          <a:schemeClr val="tx1"/>
                        </a:solidFill>
                      </a:rPr>
                      <a:t>PNetCDF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7DBA0C7F-DBC6-DEEB-55AB-65964F2D68CF}"/>
                      </a:ext>
                    </a:extLst>
                  </p:cNvPr>
                  <p:cNvSpPr/>
                  <p:nvPr/>
                </p:nvSpPr>
                <p:spPr>
                  <a:xfrm>
                    <a:off x="3530279" y="3336984"/>
                    <a:ext cx="1759352" cy="671332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tx1"/>
                        </a:solidFill>
                      </a:rPr>
                      <a:t>HDF5</a:t>
                    </a:r>
                  </a:p>
                </p:txBody>
              </p:sp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FF58E727-6127-42F8-A2B2-F798320DE188}"/>
                      </a:ext>
                    </a:extLst>
                  </p:cNvPr>
                  <p:cNvSpPr/>
                  <p:nvPr/>
                </p:nvSpPr>
                <p:spPr>
                  <a:xfrm>
                    <a:off x="7048983" y="3328295"/>
                    <a:ext cx="1759352" cy="671332"/>
                  </a:xfrm>
                  <a:prstGeom prst="roundRect">
                    <a:avLst/>
                  </a:prstGeom>
                  <a:solidFill>
                    <a:srgbClr val="00B0F0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tx1"/>
                        </a:solidFill>
                      </a:rPr>
                      <a:t>CGNS</a:t>
                    </a:r>
                  </a:p>
                </p:txBody>
              </p:sp>
            </p:grpSp>
          </p:grp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075F094-E50A-9348-C792-B8D2B92942FD}"/>
                  </a:ext>
                </a:extLst>
              </p:cNvPr>
              <p:cNvSpPr/>
              <p:nvPr/>
            </p:nvSpPr>
            <p:spPr>
              <a:xfrm>
                <a:off x="7235435" y="1661116"/>
                <a:ext cx="1759352" cy="67133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Zoltan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5D60B047-9CBF-C0A2-5C5A-B28BCF1A6DEE}"/>
                  </a:ext>
                </a:extLst>
              </p:cNvPr>
              <p:cNvSpPr/>
              <p:nvPr/>
            </p:nvSpPr>
            <p:spPr>
              <a:xfrm>
                <a:off x="7235435" y="2535004"/>
                <a:ext cx="1759352" cy="67133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1"/>
                    </a:solidFill>
                  </a:rPr>
                  <a:t>ParMetis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4E51A16-0209-3B1C-803F-75CBDD00C605}"/>
                  </a:ext>
                </a:extLst>
              </p:cNvPr>
              <p:cNvSpPr/>
              <p:nvPr/>
            </p:nvSpPr>
            <p:spPr>
              <a:xfrm>
                <a:off x="7235435" y="3408892"/>
                <a:ext cx="1759352" cy="671332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>
                    <a:solidFill>
                      <a:schemeClr val="tx1"/>
                    </a:solidFill>
                  </a:rPr>
                  <a:t>MatIO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4806C34-F0A3-8900-616F-CA8D82F34CC2}"/>
                </a:ext>
              </a:extLst>
            </p:cNvPr>
            <p:cNvSpPr/>
            <p:nvPr/>
          </p:nvSpPr>
          <p:spPr>
            <a:xfrm>
              <a:off x="5396696" y="820312"/>
              <a:ext cx="1759352" cy="67133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Aprepro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11CCC-F3B7-CC52-955E-1129D1D5A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19" y="3253839"/>
            <a:ext cx="2801842" cy="2223778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EE12B90-73E9-6F40-9EE2-91BF0DA53CFF}"/>
              </a:ext>
            </a:extLst>
          </p:cNvPr>
          <p:cNvSpPr txBox="1">
            <a:spLocks/>
          </p:cNvSpPr>
          <p:nvPr/>
        </p:nvSpPr>
        <p:spPr>
          <a:xfrm>
            <a:off x="830583" y="6216165"/>
            <a:ext cx="10058400" cy="42939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1" i="0" kern="1200">
                <a:solidFill>
                  <a:schemeClr val="tx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i="1">
                <a:solidFill>
                  <a:srgbClr val="00B0F0"/>
                </a:solidFill>
              </a:rPr>
              <a:t>A supercomputer is a device for turning compute-bound problems into I/O-bound problems</a:t>
            </a:r>
            <a:endParaRPr lang="en-US" sz="16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0196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8531</TotalTime>
  <Words>2392</Words>
  <Application>Microsoft Office PowerPoint</Application>
  <PresentationFormat>Widescreen</PresentationFormat>
  <Paragraphs>375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SandiaBrand</vt:lpstr>
      <vt:lpstr>An Overview of the Trilinos Core Products</vt:lpstr>
      <vt:lpstr>Core Area provides foundational Capabilities for Packages</vt:lpstr>
      <vt:lpstr>Core Area – Provides basic capabilities</vt:lpstr>
      <vt:lpstr>Performance Portability: Kokkos™</vt:lpstr>
      <vt:lpstr>Performance Portable linear Algebra: Kokkos-Kernels</vt:lpstr>
      <vt:lpstr>Parallel Sparse Linear Algebra: TPETRA</vt:lpstr>
      <vt:lpstr>Solver Abstraction Layer: Thyra</vt:lpstr>
      <vt:lpstr>Parallel Partitioning and Load Balancing: Zoltan/Zoltan2 </vt:lpstr>
      <vt:lpstr>Finite Element I/O Tools: SEACAS</vt:lpstr>
      <vt:lpstr>Teuchos: Common Package Utilities (pronounced “Tefos”)</vt:lpstr>
      <vt:lpstr>Example Application</vt:lpstr>
      <vt:lpstr>Empire models plasma effects in hostile nuclear environments</vt:lpstr>
      <vt:lpstr>Empire’s Numerical Approach: FEM-PIC</vt:lpstr>
      <vt:lpstr>Empire was designed on a “Component” strategy</vt:lpstr>
      <vt:lpstr>Use of CORE and DISCRETIZATION Components</vt:lpstr>
      <vt:lpstr>Electromagnetic Solver using Compatible Finite Elements</vt:lpstr>
      <vt:lpstr>Scalability on cavity problem on ATS-2 Sierra (4 Nvidia V100 GPUs/NODE) </vt:lpstr>
      <vt:lpstr>Performance Results for Generic Cavity</vt:lpstr>
      <vt:lpstr>Performance Results on AMD GPUs (MI250X)</vt:lpstr>
      <vt:lpstr>Anderson Acceleration Improves Performance </vt:lpstr>
      <vt:lpstr>An Incomplete list of contributors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Pawlowski, Roger P.</cp:lastModifiedBy>
  <cp:revision>130</cp:revision>
  <dcterms:created xsi:type="dcterms:W3CDTF">2023-03-17T19:55:08Z</dcterms:created>
  <dcterms:modified xsi:type="dcterms:W3CDTF">2025-10-27T20:06:54Z</dcterms:modified>
</cp:coreProperties>
</file>